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28"/>
  </p:notesMasterIdLst>
  <p:sldIdLst>
    <p:sldId id="260" r:id="rId3"/>
    <p:sldId id="259" r:id="rId4"/>
    <p:sldId id="258" r:id="rId5"/>
    <p:sldId id="261" r:id="rId6"/>
    <p:sldId id="270" r:id="rId7"/>
    <p:sldId id="284" r:id="rId8"/>
    <p:sldId id="285" r:id="rId9"/>
    <p:sldId id="286" r:id="rId10"/>
    <p:sldId id="287" r:id="rId11"/>
    <p:sldId id="289" r:id="rId12"/>
    <p:sldId id="290" r:id="rId13"/>
    <p:sldId id="263" r:id="rId14"/>
    <p:sldId id="262" r:id="rId15"/>
    <p:sldId id="272" r:id="rId16"/>
    <p:sldId id="267" r:id="rId17"/>
    <p:sldId id="271" r:id="rId18"/>
    <p:sldId id="268" r:id="rId19"/>
    <p:sldId id="269" r:id="rId20"/>
    <p:sldId id="274" r:id="rId21"/>
    <p:sldId id="265" r:id="rId22"/>
    <p:sldId id="275" r:id="rId23"/>
    <p:sldId id="277" r:id="rId24"/>
    <p:sldId id="276" r:id="rId25"/>
    <p:sldId id="266" r:id="rId26"/>
    <p:sldId id="264"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02C"/>
    <a:srgbClr val="38ADA9"/>
    <a:srgbClr val="00B050"/>
    <a:srgbClr val="22A0C9"/>
    <a:srgbClr val="282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C3E60-9E79-7E06-B8BF-EB38424DB86D}" v="169" dt="2023-01-10T08:31:15.188"/>
    <p1510:client id="{31F8D41D-C7E4-33C0-5F43-B6D7D05ED66E}" v="447" dt="2023-01-10T08:32:17.814"/>
    <p1510:client id="{49B9A5C2-FE7C-9AFF-8121-7C882DCA5BAB}" v="137" dt="2023-01-10T13:20:25.414"/>
    <p1510:client id="{5775C8A4-191E-C190-5D96-54B10665A394}" v="138" dt="2023-01-09T14:26:04.170"/>
    <p1510:client id="{75FF5325-B963-D014-D37F-87D9DF1F11BF}" v="261" dt="2023-01-10T13:18:20.316"/>
    <p1510:client id="{8D4CA7C5-A49D-F8CA-C010-4E00FF001CA2}" v="347" dt="2023-01-10T12:20:06.195"/>
    <p1510:client id="{B5B6661A-8698-497F-B471-2B09A3D188C5}" v="1958" dt="2023-01-10T13:29:26.362"/>
    <p1510:client id="{B5C100C6-6DCC-4326-8A0E-FB2AB22A0C86}" v="3533" dt="2023-01-10T07:37:47.814"/>
    <p1510:client id="{D668A1B4-9361-1196-7994-915A0914E14D}" v="31" dt="2023-01-10T12:43:57.496"/>
    <p1510:client id="{ED0ADFB0-150E-39B1-21ED-16B686A63983}" v="267" dt="2023-01-10T06:49:41.47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Classeur%20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500" b="1" i="0" u="none" strike="noStrike" kern="1200" spc="0" baseline="0">
                <a:solidFill>
                  <a:schemeClr val="tx1">
                    <a:lumMod val="65000"/>
                    <a:lumOff val="35000"/>
                  </a:schemeClr>
                </a:solidFill>
                <a:latin typeface="Book Antiqua"/>
                <a:ea typeface="Book Antiqua"/>
                <a:cs typeface="Book Antiqua"/>
              </a:defRPr>
            </a:pPr>
            <a:r>
              <a:rPr lang="en-US"/>
              <a:t>Velocity chart</a:t>
            </a:r>
          </a:p>
        </c:rich>
      </c:tx>
      <c:overlay val="0"/>
      <c:spPr>
        <a:noFill/>
        <a:ln>
          <a:noFill/>
        </a:ln>
        <a:effectLst/>
      </c:spPr>
      <c:txPr>
        <a:bodyPr rot="0" spcFirstLastPara="1" vertOverflow="ellipsis" vert="horz" wrap="square" anchor="ctr" anchorCtr="1"/>
        <a:lstStyle/>
        <a:p>
          <a:pPr>
            <a:defRPr sz="3500" b="1" i="0" u="none" strike="noStrike" kern="1200" spc="0" baseline="0">
              <a:solidFill>
                <a:schemeClr val="tx1">
                  <a:lumMod val="65000"/>
                  <a:lumOff val="35000"/>
                </a:schemeClr>
              </a:solidFill>
              <a:latin typeface="Book Antiqua"/>
              <a:ea typeface="Book Antiqua"/>
              <a:cs typeface="Book Antiqua"/>
            </a:defRPr>
          </a:pPr>
          <a:endParaRPr lang="fr-FR"/>
        </a:p>
      </c:txPr>
    </c:title>
    <c:autoTitleDeleted val="0"/>
    <c:plotArea>
      <c:layout/>
      <c:barChart>
        <c:barDir val="col"/>
        <c:grouping val="clustered"/>
        <c:varyColors val="0"/>
        <c:ser>
          <c:idx val="0"/>
          <c:order val="0"/>
          <c:tx>
            <c:strRef>
              <c:f>'[Classeur 7.xlsx]Feuil1'!$A$13</c:f>
              <c:strCache>
                <c:ptCount val="1"/>
                <c:pt idx="0">
                  <c:v>Total planned</c:v>
                </c:pt>
              </c:strCache>
            </c:strRef>
          </c:tx>
          <c:spPr>
            <a:solidFill>
              <a:srgbClr val="0070C0"/>
            </a:solidFill>
            <a:ln>
              <a:noFill/>
            </a:ln>
            <a:effectLst/>
          </c:spPr>
          <c:invertIfNegative val="0"/>
          <c:cat>
            <c:strRef>
              <c:f>'[Classeur 7.xlsx]Feuil1'!$B$12:$H$12</c:f>
              <c:strCache>
                <c:ptCount val="7"/>
                <c:pt idx="0">
                  <c:v>Sprint 1</c:v>
                </c:pt>
                <c:pt idx="2">
                  <c:v>Sprint 2</c:v>
                </c:pt>
                <c:pt idx="4">
                  <c:v>Sprint 3</c:v>
                </c:pt>
                <c:pt idx="6">
                  <c:v>Sprint 4</c:v>
                </c:pt>
              </c:strCache>
            </c:strRef>
          </c:cat>
          <c:val>
            <c:numRef>
              <c:f>'[Classeur 7.xlsx]Feuil1'!$B$13:$H$13</c:f>
              <c:numCache>
                <c:formatCode>General</c:formatCode>
                <c:ptCount val="7"/>
                <c:pt idx="0">
                  <c:v>10</c:v>
                </c:pt>
                <c:pt idx="1">
                  <c:v>0</c:v>
                </c:pt>
                <c:pt idx="2">
                  <c:v>31</c:v>
                </c:pt>
                <c:pt idx="3">
                  <c:v>0</c:v>
                </c:pt>
                <c:pt idx="4">
                  <c:v>34</c:v>
                </c:pt>
                <c:pt idx="5">
                  <c:v>0</c:v>
                </c:pt>
                <c:pt idx="6">
                  <c:v>26</c:v>
                </c:pt>
              </c:numCache>
            </c:numRef>
          </c:val>
          <c:extLst>
            <c:ext xmlns:c16="http://schemas.microsoft.com/office/drawing/2014/chart" uri="{C3380CC4-5D6E-409C-BE32-E72D297353CC}">
              <c16:uniqueId val="{00000000-4900-4266-A471-6D63BADA1C21}"/>
            </c:ext>
          </c:extLst>
        </c:ser>
        <c:ser>
          <c:idx val="1"/>
          <c:order val="1"/>
          <c:tx>
            <c:strRef>
              <c:f>'[Classeur 7.xlsx]Feuil1'!$A$14</c:f>
              <c:strCache>
                <c:ptCount val="1"/>
                <c:pt idx="0">
                  <c:v>Total done</c:v>
                </c:pt>
              </c:strCache>
            </c:strRef>
          </c:tx>
          <c:spPr>
            <a:solidFill>
              <a:srgbClr val="00B050"/>
            </a:solidFill>
            <a:ln>
              <a:noFill/>
            </a:ln>
            <a:effectLst/>
          </c:spPr>
          <c:invertIfNegative val="0"/>
          <c:cat>
            <c:strRef>
              <c:f>'[Classeur 7.xlsx]Feuil1'!$B$12:$H$12</c:f>
              <c:strCache>
                <c:ptCount val="7"/>
                <c:pt idx="0">
                  <c:v>Sprint 1</c:v>
                </c:pt>
                <c:pt idx="2">
                  <c:v>Sprint 2</c:v>
                </c:pt>
                <c:pt idx="4">
                  <c:v>Sprint 3</c:v>
                </c:pt>
                <c:pt idx="6">
                  <c:v>Sprint 4</c:v>
                </c:pt>
              </c:strCache>
            </c:strRef>
          </c:cat>
          <c:val>
            <c:numRef>
              <c:f>'[Classeur 7.xlsx]Feuil1'!$B$14:$H$14</c:f>
              <c:numCache>
                <c:formatCode>General</c:formatCode>
                <c:ptCount val="7"/>
                <c:pt idx="0">
                  <c:v>13</c:v>
                </c:pt>
                <c:pt idx="1">
                  <c:v>0</c:v>
                </c:pt>
                <c:pt idx="2">
                  <c:v>28</c:v>
                </c:pt>
                <c:pt idx="3">
                  <c:v>0</c:v>
                </c:pt>
                <c:pt idx="4">
                  <c:v>29</c:v>
                </c:pt>
                <c:pt idx="6">
                  <c:v>34</c:v>
                </c:pt>
              </c:numCache>
            </c:numRef>
          </c:val>
          <c:extLst>
            <c:ext xmlns:c16="http://schemas.microsoft.com/office/drawing/2014/chart" uri="{C3380CC4-5D6E-409C-BE32-E72D297353CC}">
              <c16:uniqueId val="{00000001-4900-4266-A471-6D63BADA1C21}"/>
            </c:ext>
          </c:extLst>
        </c:ser>
        <c:ser>
          <c:idx val="2"/>
          <c:order val="2"/>
          <c:tx>
            <c:strRef>
              <c:f>'[Classeur 7.xlsx]Feuil1'!$A$15</c:f>
              <c:strCache>
                <c:ptCount val="1"/>
                <c:pt idx="0">
                  <c:v>Planned and done</c:v>
                </c:pt>
              </c:strCache>
            </c:strRef>
          </c:tx>
          <c:spPr>
            <a:solidFill>
              <a:srgbClr val="92D050"/>
            </a:solidFill>
            <a:ln>
              <a:noFill/>
            </a:ln>
            <a:effectLst/>
          </c:spPr>
          <c:invertIfNegative val="0"/>
          <c:cat>
            <c:strRef>
              <c:f>'[Classeur 7.xlsx]Feuil1'!$B$12:$H$12</c:f>
              <c:strCache>
                <c:ptCount val="7"/>
                <c:pt idx="0">
                  <c:v>Sprint 1</c:v>
                </c:pt>
                <c:pt idx="2">
                  <c:v>Sprint 2</c:v>
                </c:pt>
                <c:pt idx="4">
                  <c:v>Sprint 3</c:v>
                </c:pt>
                <c:pt idx="6">
                  <c:v>Sprint 4</c:v>
                </c:pt>
              </c:strCache>
            </c:strRef>
          </c:cat>
          <c:val>
            <c:numRef>
              <c:f>'[Classeur 7.xlsx]Feuil1'!$B$15:$H$15</c:f>
              <c:numCache>
                <c:formatCode>General</c:formatCode>
                <c:ptCount val="7"/>
                <c:pt idx="0">
                  <c:v>10</c:v>
                </c:pt>
                <c:pt idx="2">
                  <c:v>23</c:v>
                </c:pt>
                <c:pt idx="4">
                  <c:v>29</c:v>
                </c:pt>
                <c:pt idx="6">
                  <c:v>18</c:v>
                </c:pt>
              </c:numCache>
            </c:numRef>
          </c:val>
          <c:extLst>
            <c:ext xmlns:c16="http://schemas.microsoft.com/office/drawing/2014/chart" uri="{C3380CC4-5D6E-409C-BE32-E72D297353CC}">
              <c16:uniqueId val="{00000002-4900-4266-A471-6D63BADA1C21}"/>
            </c:ext>
          </c:extLst>
        </c:ser>
        <c:ser>
          <c:idx val="3"/>
          <c:order val="3"/>
          <c:tx>
            <c:strRef>
              <c:f>'[Classeur 7.xlsx]Feuil1'!$A$16</c:f>
              <c:strCache>
                <c:ptCount val="1"/>
                <c:pt idx="0">
                  <c:v>Not planned but done </c:v>
                </c:pt>
              </c:strCache>
            </c:strRef>
          </c:tx>
          <c:spPr>
            <a:solidFill>
              <a:srgbClr val="7030A0"/>
            </a:solidFill>
            <a:ln>
              <a:noFill/>
            </a:ln>
            <a:effectLst/>
          </c:spPr>
          <c:invertIfNegative val="0"/>
          <c:cat>
            <c:strRef>
              <c:f>'[Classeur 7.xlsx]Feuil1'!$B$12:$H$12</c:f>
              <c:strCache>
                <c:ptCount val="7"/>
                <c:pt idx="0">
                  <c:v>Sprint 1</c:v>
                </c:pt>
                <c:pt idx="2">
                  <c:v>Sprint 2</c:v>
                </c:pt>
                <c:pt idx="4">
                  <c:v>Sprint 3</c:v>
                </c:pt>
                <c:pt idx="6">
                  <c:v>Sprint 4</c:v>
                </c:pt>
              </c:strCache>
            </c:strRef>
          </c:cat>
          <c:val>
            <c:numRef>
              <c:f>'[Classeur 7.xlsx]Feuil1'!$B$16:$H$16</c:f>
              <c:numCache>
                <c:formatCode>General</c:formatCode>
                <c:ptCount val="7"/>
                <c:pt idx="0">
                  <c:v>3</c:v>
                </c:pt>
                <c:pt idx="2">
                  <c:v>5</c:v>
                </c:pt>
                <c:pt idx="4">
                  <c:v>0</c:v>
                </c:pt>
                <c:pt idx="6">
                  <c:v>16</c:v>
                </c:pt>
              </c:numCache>
            </c:numRef>
          </c:val>
          <c:extLst>
            <c:ext xmlns:c16="http://schemas.microsoft.com/office/drawing/2014/chart" uri="{C3380CC4-5D6E-409C-BE32-E72D297353CC}">
              <c16:uniqueId val="{00000003-4900-4266-A471-6D63BADA1C21}"/>
            </c:ext>
          </c:extLst>
        </c:ser>
        <c:ser>
          <c:idx val="4"/>
          <c:order val="4"/>
          <c:tx>
            <c:strRef>
              <c:f>'[Classeur 7.xlsx]Feuil1'!$A$17</c:f>
              <c:strCache>
                <c:ptCount val="1"/>
                <c:pt idx="0">
                  <c:v>Planned but not done </c:v>
                </c:pt>
              </c:strCache>
            </c:strRef>
          </c:tx>
          <c:spPr>
            <a:solidFill>
              <a:srgbClr val="C00000"/>
            </a:solidFill>
            <a:ln>
              <a:noFill/>
            </a:ln>
            <a:effectLst/>
          </c:spPr>
          <c:invertIfNegative val="0"/>
          <c:cat>
            <c:strRef>
              <c:f>'[Classeur 7.xlsx]Feuil1'!$B$12:$H$12</c:f>
              <c:strCache>
                <c:ptCount val="7"/>
                <c:pt idx="0">
                  <c:v>Sprint 1</c:v>
                </c:pt>
                <c:pt idx="2">
                  <c:v>Sprint 2</c:v>
                </c:pt>
                <c:pt idx="4">
                  <c:v>Sprint 3</c:v>
                </c:pt>
                <c:pt idx="6">
                  <c:v>Sprint 4</c:v>
                </c:pt>
              </c:strCache>
            </c:strRef>
          </c:cat>
          <c:val>
            <c:numRef>
              <c:f>'[Classeur 7.xlsx]Feuil1'!$B$17:$H$17</c:f>
              <c:numCache>
                <c:formatCode>General</c:formatCode>
                <c:ptCount val="7"/>
                <c:pt idx="0">
                  <c:v>0</c:v>
                </c:pt>
                <c:pt idx="2">
                  <c:v>8</c:v>
                </c:pt>
                <c:pt idx="4">
                  <c:v>5</c:v>
                </c:pt>
                <c:pt idx="6">
                  <c:v>8</c:v>
                </c:pt>
              </c:numCache>
            </c:numRef>
          </c:val>
          <c:extLst>
            <c:ext xmlns:c16="http://schemas.microsoft.com/office/drawing/2014/chart" uri="{C3380CC4-5D6E-409C-BE32-E72D297353CC}">
              <c16:uniqueId val="{00000004-4900-4266-A471-6D63BADA1C21}"/>
            </c:ext>
          </c:extLst>
        </c:ser>
        <c:dLbls>
          <c:showLegendKey val="0"/>
          <c:showVal val="0"/>
          <c:showCatName val="0"/>
          <c:showSerName val="0"/>
          <c:showPercent val="0"/>
          <c:showBubbleSize val="0"/>
        </c:dLbls>
        <c:gapWidth val="219"/>
        <c:axId val="1614520615"/>
        <c:axId val="2047650503"/>
      </c:barChart>
      <c:catAx>
        <c:axId val="1614520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ook Antiqua"/>
                <a:ea typeface="Book Antiqua"/>
                <a:cs typeface="Book Antiqua"/>
              </a:defRPr>
            </a:pPr>
            <a:endParaRPr lang="fr-FR"/>
          </a:p>
        </c:txPr>
        <c:crossAx val="2047650503"/>
        <c:crosses val="autoZero"/>
        <c:auto val="1"/>
        <c:lblAlgn val="ctr"/>
        <c:lblOffset val="100"/>
        <c:noMultiLvlLbl val="0"/>
      </c:catAx>
      <c:valAx>
        <c:axId val="204765050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Book Antiqua"/>
                    <a:ea typeface="Book Antiqua"/>
                    <a:cs typeface="Book Antiqua"/>
                  </a:defRPr>
                </a:pPr>
                <a:r>
                  <a:rPr lang="en-US"/>
                  <a:t>Story point</a:t>
                </a:r>
              </a:p>
            </c:rich>
          </c:tx>
          <c:layout>
            <c:manualLayout>
              <c:xMode val="edge"/>
              <c:yMode val="edge"/>
              <c:x val="1.2158749538699252E-2"/>
              <c:y val="0.40544588108698992"/>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Book Antiqua"/>
                  <a:ea typeface="Book Antiqua"/>
                  <a:cs typeface="Book Antiqua"/>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ook Antiqua"/>
                <a:ea typeface="Book Antiqua"/>
                <a:cs typeface="Book Antiqua"/>
              </a:defRPr>
            </a:pPr>
            <a:endParaRPr lang="fr-FR"/>
          </a:p>
        </c:txPr>
        <c:crossAx val="16145206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Book Antiqua"/>
              <a:ea typeface="Book Antiqua"/>
              <a:cs typeface="Book Antiqua"/>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827E1-BB2C-4F04-A28B-180394F3060E}" type="datetimeFigureOut">
              <a:t>12/01/2023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736C99-C3EF-45A7-AA2C-6EBCD54F5D4D}" type="slidenum">
              <a:t>‹N°›</a:t>
            </a:fld>
            <a:endParaRPr lang="fr-FR"/>
          </a:p>
        </p:txBody>
      </p:sp>
    </p:spTree>
    <p:extLst>
      <p:ext uri="{BB962C8B-B14F-4D97-AF65-F5344CB8AC3E}">
        <p14:creationId xmlns:p14="http://schemas.microsoft.com/office/powerpoint/2010/main" val="4026961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2200"/>
              </a:spcAft>
            </a:pPr>
            <a:r>
              <a:rPr lang="en-GB" sz="1800">
                <a:solidFill>
                  <a:srgbClr val="525C65"/>
                </a:solidFill>
                <a:latin typeface="Arial"/>
                <a:cs typeface="Arial"/>
              </a:rPr>
              <a:t>Hi everyone, we are going to present you our review of sprint 4 of PIVOANE project. </a:t>
            </a:r>
          </a:p>
        </p:txBody>
      </p:sp>
      <p:sp>
        <p:nvSpPr>
          <p:cNvPr id="4" name="Espace réservé du numéro de diapositive 3"/>
          <p:cNvSpPr>
            <a:spLocks noGrp="1"/>
          </p:cNvSpPr>
          <p:nvPr>
            <p:ph type="sldNum" sz="quarter" idx="5"/>
          </p:nvPr>
        </p:nvSpPr>
        <p:spPr/>
        <p:txBody>
          <a:bodyPr/>
          <a:lstStyle/>
          <a:p>
            <a:fld id="{7D9B0F95-2637-44D1-9168-736CED99FA4D}" type="slidenum">
              <a:rPr lang="en-GB" smtClean="0"/>
              <a:t>1</a:t>
            </a:fld>
            <a:endParaRPr lang="en-GB"/>
          </a:p>
        </p:txBody>
      </p:sp>
    </p:spTree>
    <p:extLst>
      <p:ext uri="{BB962C8B-B14F-4D97-AF65-F5344CB8AC3E}">
        <p14:creationId xmlns:p14="http://schemas.microsoft.com/office/powerpoint/2010/main" val="2401902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Finally, another requirement was for our car to stop at 30cm from any obstacles. We tested our car behavior with unmoving and moving pedestrians. Given we don’t a huge amount of data, we tested it 10 times for each type of pedestrian, which resulted in a 100 % accuracy and a car stopping at 40 to 30 centimeters from the obstacle.</a:t>
            </a:r>
          </a:p>
          <a:p>
            <a:r>
              <a:rPr lang="en-US"/>
              <a:t>Now, I will let Yuchen talk about the second user story.</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10</a:t>
            </a:fld>
            <a:endParaRPr lang="fr-FR"/>
          </a:p>
        </p:txBody>
      </p:sp>
    </p:spTree>
    <p:extLst>
      <p:ext uri="{BB962C8B-B14F-4D97-AF65-F5344CB8AC3E}">
        <p14:creationId xmlns:p14="http://schemas.microsoft.com/office/powerpoint/2010/main" val="391311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11</a:t>
            </a:fld>
            <a:endParaRPr lang="fr-FR"/>
          </a:p>
        </p:txBody>
      </p:sp>
    </p:spTree>
    <p:extLst>
      <p:ext uri="{BB962C8B-B14F-4D97-AF65-F5344CB8AC3E}">
        <p14:creationId xmlns:p14="http://schemas.microsoft.com/office/powerpoint/2010/main" val="1344204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 talk about the task organization of this sprint. As usual, we divided the tasks in two groups with the AI part and the automation part. Lea an Emeline worked on the automation part with the 3 first tasks in this diagram. They begin to work on implementing behavior of the car according to different complex situations. They worked on this one first because there is the most difficult part of the sprint for them. They worked also on calculate the distance that the car travel and when these two tasks were achieved they linked the both. It means the car behaves as we want when we want, at the level of the sign on the road. </a:t>
            </a:r>
            <a:endParaRPr lang="en-US"/>
          </a:p>
          <a:p>
            <a:r>
              <a:rPr lang="en-US">
                <a:cs typeface="Calibri"/>
              </a:rPr>
              <a:t>Yuchen Luiz and I worked on the AI part with the 3 last tasks you can see. We start with creating our dataset because it was the longest tasks of the sprint. We trained the AI model just after that. We also implement the AI </a:t>
            </a:r>
            <a:r>
              <a:rPr lang="en-US" err="1">
                <a:cs typeface="Calibri"/>
              </a:rPr>
              <a:t>ros</a:t>
            </a:r>
            <a:r>
              <a:rPr lang="en-US">
                <a:cs typeface="Calibri"/>
              </a:rPr>
              <a:t> node and try to link camera detection and behavior of the car. </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744004-23F2-4770-8225-180BD3DE5E30}" type="slidenum">
              <a:rPr lang="en-US"/>
              <a:t>12</a:t>
            </a:fld>
            <a:endParaRPr lang="en-US"/>
          </a:p>
        </p:txBody>
      </p:sp>
    </p:spTree>
    <p:extLst>
      <p:ext uri="{BB962C8B-B14F-4D97-AF65-F5344CB8AC3E}">
        <p14:creationId xmlns:p14="http://schemas.microsoft.com/office/powerpoint/2010/main" val="310827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So, there is our schedule control. As you can see, we planned for this sprint to train AI model on new road signs and to detect them. We also planned to implement car's behavior using state machine and to link the camera detection with the behavior. </a:t>
            </a:r>
          </a:p>
          <a:p>
            <a:r>
              <a:rPr lang="en-US">
                <a:cs typeface="Calibri"/>
              </a:rPr>
              <a:t>We succeed to achieve the 3 first points. Indeed, we are able to detect and make the difference with 4 types of road signs and pedestrian using the camera. We are also able to control the car in different complex situations. </a:t>
            </a:r>
          </a:p>
          <a:p>
            <a:r>
              <a:rPr lang="en-US">
                <a:cs typeface="Calibri"/>
              </a:rPr>
              <a:t>Unfortunately, we still have some issues to link completely the camera and the behavior of the car. We have 2 nodes, one for the AI part and one controlling the behavior of the car but for the moment the AI node is not sending all the data we need to link camera detection and the right behavior of the car. So we planned to achieve this for the next sprint and Emeline will explain that to you later. </a:t>
            </a:r>
            <a:endParaRPr lang="en-US"/>
          </a:p>
          <a:p>
            <a:endParaRPr lang="en-US">
              <a:cs typeface="Calibri"/>
            </a:endParaRP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13</a:t>
            </a:fld>
            <a:endParaRPr lang="fr-FR"/>
          </a:p>
        </p:txBody>
      </p:sp>
    </p:spTree>
    <p:extLst>
      <p:ext uri="{BB962C8B-B14F-4D97-AF65-F5344CB8AC3E}">
        <p14:creationId xmlns:p14="http://schemas.microsoft.com/office/powerpoint/2010/main" val="97677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So, there is our schedule control. As you can see, we planned for this sprint to train AI model on new road signs and to detect them. We also planned to implement car's behavior using state machine and to link the camera detection with the behavior. </a:t>
            </a:r>
          </a:p>
          <a:p>
            <a:r>
              <a:rPr lang="en-US">
                <a:cs typeface="Calibri"/>
              </a:rPr>
              <a:t>We succeed to achieve the 3 first points. Indeed, we are able to detect and make the difference with 4 types of road signs and pedestrian using the camera. We are also able to control the car in different complex situations. </a:t>
            </a:r>
          </a:p>
          <a:p>
            <a:r>
              <a:rPr lang="en-US">
                <a:cs typeface="Calibri"/>
              </a:rPr>
              <a:t>Unfortunately, we still have some issues to link completely the camera and the behavior of the car. We have 2 nodes, one for the AI part and one controlling the behavior of the car but for the moment the AI node is not sending all the data we need to link camera detection and the right behavior of the car. So we planned to achieve this for the next sprint and Emeline will explain that to you later. </a:t>
            </a:r>
            <a:endParaRPr lang="en-US"/>
          </a:p>
          <a:p>
            <a:endParaRPr lang="en-US">
              <a:cs typeface="Calibri"/>
            </a:endParaRP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14</a:t>
            </a:fld>
            <a:endParaRPr lang="fr-FR"/>
          </a:p>
        </p:txBody>
      </p:sp>
    </p:spTree>
    <p:extLst>
      <p:ext uri="{BB962C8B-B14F-4D97-AF65-F5344CB8AC3E}">
        <p14:creationId xmlns:p14="http://schemas.microsoft.com/office/powerpoint/2010/main" val="943184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AMDEC (</a:t>
            </a:r>
            <a:r>
              <a:rPr lang="en-US" b="0" i="0" err="1">
                <a:solidFill>
                  <a:srgbClr val="374151"/>
                </a:solidFill>
                <a:effectLst/>
                <a:latin typeface="Söhne"/>
              </a:rPr>
              <a:t>Analyse</a:t>
            </a:r>
            <a:r>
              <a:rPr lang="en-US" b="0" i="0">
                <a:solidFill>
                  <a:srgbClr val="374151"/>
                </a:solidFill>
                <a:effectLst/>
                <a:latin typeface="Söhne"/>
              </a:rPr>
              <a:t> des Modes de </a:t>
            </a:r>
            <a:r>
              <a:rPr lang="en-US" b="0" i="0" err="1">
                <a:solidFill>
                  <a:srgbClr val="374151"/>
                </a:solidFill>
                <a:effectLst/>
                <a:latin typeface="Söhne"/>
              </a:rPr>
              <a:t>Défaillance</a:t>
            </a:r>
            <a:r>
              <a:rPr lang="en-US" b="0" i="0">
                <a:solidFill>
                  <a:srgbClr val="374151"/>
                </a:solidFill>
                <a:effectLst/>
                <a:latin typeface="Söhne"/>
              </a:rPr>
              <a:t>, de </a:t>
            </a:r>
            <a:r>
              <a:rPr lang="en-US" b="0" i="0" err="1">
                <a:solidFill>
                  <a:srgbClr val="374151"/>
                </a:solidFill>
                <a:effectLst/>
                <a:latin typeface="Söhne"/>
              </a:rPr>
              <a:t>leurs</a:t>
            </a:r>
            <a:r>
              <a:rPr lang="en-US" b="0" i="0">
                <a:solidFill>
                  <a:srgbClr val="374151"/>
                </a:solidFill>
                <a:effectLst/>
                <a:latin typeface="Söhne"/>
              </a:rPr>
              <a:t> </a:t>
            </a:r>
            <a:r>
              <a:rPr lang="en-US" b="0" i="0" err="1">
                <a:solidFill>
                  <a:srgbClr val="374151"/>
                </a:solidFill>
                <a:effectLst/>
                <a:latin typeface="Söhne"/>
              </a:rPr>
              <a:t>Effets</a:t>
            </a:r>
            <a:r>
              <a:rPr lang="en-US" b="0" i="0">
                <a:solidFill>
                  <a:srgbClr val="374151"/>
                </a:solidFill>
                <a:effectLst/>
                <a:latin typeface="Söhne"/>
              </a:rPr>
              <a:t> et de </a:t>
            </a:r>
            <a:r>
              <a:rPr lang="en-US" b="0" i="0" err="1">
                <a:solidFill>
                  <a:srgbClr val="374151"/>
                </a:solidFill>
                <a:effectLst/>
                <a:latin typeface="Söhne"/>
              </a:rPr>
              <a:t>leur</a:t>
            </a:r>
            <a:r>
              <a:rPr lang="en-US" b="0" i="0">
                <a:solidFill>
                  <a:srgbClr val="374151"/>
                </a:solidFill>
                <a:effectLst/>
                <a:latin typeface="Söhne"/>
              </a:rPr>
              <a:t> </a:t>
            </a:r>
            <a:r>
              <a:rPr lang="en-US" b="0" i="0" err="1">
                <a:solidFill>
                  <a:srgbClr val="374151"/>
                </a:solidFill>
                <a:effectLst/>
                <a:latin typeface="Söhne"/>
              </a:rPr>
              <a:t>Criticité</a:t>
            </a:r>
            <a:r>
              <a:rPr lang="en-US" b="0" i="0">
                <a:solidFill>
                  <a:srgbClr val="374151"/>
                </a:solidFill>
                <a:effectLst/>
                <a:latin typeface="Söhne"/>
              </a:rPr>
              <a:t>) and default trees analysis are tools used to identify potential failure modes and their causes in a product or system. </a:t>
            </a:r>
          </a:p>
          <a:p>
            <a:pPr algn="l"/>
            <a:r>
              <a:rPr lang="en-US" b="0" i="0">
                <a:solidFill>
                  <a:srgbClr val="374151"/>
                </a:solidFill>
                <a:effectLst/>
                <a:latin typeface="Söhne"/>
              </a:rPr>
              <a:t>In the context of developing an autonomous car, AMDEC and default trees analysis can help identify and evaluate potential failure modes in various systems and components, such as the sensors, communication systems, and control algorithms that are used to enable autonomous driving. For example, an AMDEC analysis might identify a potential failure mode in the ultrasonic sensors used to detect obstacles. </a:t>
            </a:r>
            <a:endParaRPr lang="en-US"/>
          </a:p>
        </p:txBody>
      </p:sp>
      <p:sp>
        <p:nvSpPr>
          <p:cNvPr id="4" name="Espace réservé du numéro de diapositive 3"/>
          <p:cNvSpPr>
            <a:spLocks noGrp="1"/>
          </p:cNvSpPr>
          <p:nvPr>
            <p:ph type="sldNum" sz="quarter" idx="5"/>
          </p:nvPr>
        </p:nvSpPr>
        <p:spPr/>
        <p:txBody>
          <a:bodyPr/>
          <a:lstStyle/>
          <a:p>
            <a:fld id="{F4736C99-C3EF-45A7-AA2C-6EBCD54F5D4D}" type="slidenum">
              <a:rPr lang="fr-FR" smtClean="0"/>
              <a:t>15</a:t>
            </a:fld>
            <a:endParaRPr lang="fr-FR"/>
          </a:p>
        </p:txBody>
      </p:sp>
    </p:spTree>
    <p:extLst>
      <p:ext uri="{BB962C8B-B14F-4D97-AF65-F5344CB8AC3E}">
        <p14:creationId xmlns:p14="http://schemas.microsoft.com/office/powerpoint/2010/main" val="3282969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a:solidFill>
                  <a:srgbClr val="374151"/>
                </a:solidFill>
                <a:effectLst/>
                <a:latin typeface="Söhne"/>
              </a:rPr>
              <a:t>Similarly, a default tree analysis could be used to identify potential failure modes in the communication systems used to exchange data between with autonomous car</a:t>
            </a:r>
            <a:endParaRPr lang="en-US"/>
          </a:p>
        </p:txBody>
      </p:sp>
      <p:sp>
        <p:nvSpPr>
          <p:cNvPr id="4" name="Espace réservé du numéro de diapositive 3"/>
          <p:cNvSpPr>
            <a:spLocks noGrp="1"/>
          </p:cNvSpPr>
          <p:nvPr>
            <p:ph type="sldNum" sz="quarter" idx="5"/>
          </p:nvPr>
        </p:nvSpPr>
        <p:spPr/>
        <p:txBody>
          <a:bodyPr/>
          <a:lstStyle/>
          <a:p>
            <a:fld id="{F4736C99-C3EF-45A7-AA2C-6EBCD54F5D4D}" type="slidenum">
              <a:rPr lang="fr-FR" smtClean="0"/>
              <a:t>18</a:t>
            </a:fld>
            <a:endParaRPr lang="fr-FR"/>
          </a:p>
        </p:txBody>
      </p:sp>
    </p:spTree>
    <p:extLst>
      <p:ext uri="{BB962C8B-B14F-4D97-AF65-F5344CB8AC3E}">
        <p14:creationId xmlns:p14="http://schemas.microsoft.com/office/powerpoint/2010/main" val="3282921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Those tools are helpful to design and develop reliable autonomous cars. Overall, AMDEC and default trees analysis can be valuable tools for improving the reliability and safety of autonomous cars, helping to ensure that these vehicles can operate safely and effectively in a variety of conditions.</a:t>
            </a:r>
          </a:p>
        </p:txBody>
      </p:sp>
      <p:sp>
        <p:nvSpPr>
          <p:cNvPr id="4" name="Espace réservé du numéro de diapositive 3"/>
          <p:cNvSpPr>
            <a:spLocks noGrp="1"/>
          </p:cNvSpPr>
          <p:nvPr>
            <p:ph type="sldNum" sz="quarter" idx="5"/>
          </p:nvPr>
        </p:nvSpPr>
        <p:spPr/>
        <p:txBody>
          <a:bodyPr/>
          <a:lstStyle/>
          <a:p>
            <a:fld id="{F4736C99-C3EF-45A7-AA2C-6EBCD54F5D4D}" type="slidenum">
              <a:rPr lang="fr-FR" smtClean="0"/>
              <a:t>19</a:t>
            </a:fld>
            <a:endParaRPr lang="fr-FR"/>
          </a:p>
        </p:txBody>
      </p:sp>
    </p:spTree>
    <p:extLst>
      <p:ext uri="{BB962C8B-B14F-4D97-AF65-F5344CB8AC3E}">
        <p14:creationId xmlns:p14="http://schemas.microsoft.com/office/powerpoint/2010/main" val="1520584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I'll present you our objectives for our last sprint. We'll have to reduce the delay to react in good times. We'll also improve pedestrian detection linking camera detection with ultrasonic. To demonstrate everything we have implemented on the car, we'll test in a real environment. </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20</a:t>
            </a:fld>
            <a:endParaRPr lang="fr-FR"/>
          </a:p>
        </p:txBody>
      </p:sp>
    </p:spTree>
    <p:extLst>
      <p:ext uri="{BB962C8B-B14F-4D97-AF65-F5344CB8AC3E}">
        <p14:creationId xmlns:p14="http://schemas.microsoft.com/office/powerpoint/2010/main" val="3763984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For this first user story, we have to reduce the delay of the car to have the right reaction at the right moment. So, we'll have to calculate precisely the delay and considered the distance with it. So when we'll have this data, we'll focus on reducing as much as we can this delay. </a:t>
            </a:r>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21</a:t>
            </a:fld>
            <a:endParaRPr lang="fr-FR"/>
          </a:p>
        </p:txBody>
      </p:sp>
    </p:spTree>
    <p:extLst>
      <p:ext uri="{BB962C8B-B14F-4D97-AF65-F5344CB8AC3E}">
        <p14:creationId xmlns:p14="http://schemas.microsoft.com/office/powerpoint/2010/main" val="2193285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As usual, we'll remind you today what is our product and what was the objectives of this sprint. We will show you our demonstrations, the organization and the schedule </a:t>
            </a:r>
            <a:r>
              <a:rPr lang="en-US" err="1">
                <a:cs typeface="Calibri"/>
              </a:rPr>
              <a:t>controle</a:t>
            </a:r>
            <a:r>
              <a:rPr lang="en-US">
                <a:cs typeface="Calibri"/>
              </a:rPr>
              <a:t> of sprint 4. Lea will present you our FMECA and default trees and to finish we'll describe the objectives of sprint 5.  </a:t>
            </a:r>
          </a:p>
        </p:txBody>
      </p:sp>
      <p:sp>
        <p:nvSpPr>
          <p:cNvPr id="4" name="Espace réservé du numéro de diapositive 3"/>
          <p:cNvSpPr>
            <a:spLocks noGrp="1"/>
          </p:cNvSpPr>
          <p:nvPr>
            <p:ph type="sldNum" sz="quarter" idx="5"/>
          </p:nvPr>
        </p:nvSpPr>
        <p:spPr/>
        <p:txBody>
          <a:bodyPr/>
          <a:lstStyle/>
          <a:p>
            <a:fld id="{F4736C99-C3EF-45A7-AA2C-6EBCD54F5D4D}" type="slidenum">
              <a:rPr lang="fr-FR"/>
              <a:t>2</a:t>
            </a:fld>
            <a:endParaRPr lang="fr-FR"/>
          </a:p>
        </p:txBody>
      </p:sp>
    </p:spTree>
    <p:extLst>
      <p:ext uri="{BB962C8B-B14F-4D97-AF65-F5344CB8AC3E}">
        <p14:creationId xmlns:p14="http://schemas.microsoft.com/office/powerpoint/2010/main" val="2816627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For the moment, we are able to react with a pedestrian using ultrasonic and we are able to detect a pedestrian with the camera. For this last sprint, we'll link the both detection to be more precise and ensure more safety. So when the car is detecting a pedestrian, it will have to stop 1m away using at the same time ultrasonics and camera detection. </a:t>
            </a:r>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22</a:t>
            </a:fld>
            <a:endParaRPr lang="fr-FR"/>
          </a:p>
        </p:txBody>
      </p:sp>
    </p:spTree>
    <p:extLst>
      <p:ext uri="{BB962C8B-B14F-4D97-AF65-F5344CB8AC3E}">
        <p14:creationId xmlns:p14="http://schemas.microsoft.com/office/powerpoint/2010/main" val="1538916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To finish and to test all our user story for this sprint, we'll set up a real environment. The car will have to respect all our operational requirement, in particular react as soon as the sign is reached. </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23</a:t>
            </a:fld>
            <a:endParaRPr lang="fr-FR"/>
          </a:p>
        </p:txBody>
      </p:sp>
    </p:spTree>
    <p:extLst>
      <p:ext uri="{BB962C8B-B14F-4D97-AF65-F5344CB8AC3E}">
        <p14:creationId xmlns:p14="http://schemas.microsoft.com/office/powerpoint/2010/main" val="373583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There is what will be our test environment. We'll set up the road sign in front of this building and you can see with the video how the car will have to react. Also we can add pedestrian when we want on the way of the car and it will have to stop. </a:t>
            </a:r>
          </a:p>
        </p:txBody>
      </p:sp>
      <p:sp>
        <p:nvSpPr>
          <p:cNvPr id="4" name="Espace réservé du numéro de diapositive 3"/>
          <p:cNvSpPr>
            <a:spLocks noGrp="1"/>
          </p:cNvSpPr>
          <p:nvPr>
            <p:ph type="sldNum" sz="quarter" idx="5"/>
          </p:nvPr>
        </p:nvSpPr>
        <p:spPr/>
        <p:txBody>
          <a:bodyPr/>
          <a:lstStyle/>
          <a:p>
            <a:fld id="{F4736C99-C3EF-45A7-AA2C-6EBCD54F5D4D}" type="slidenum">
              <a:rPr lang="fr-FR"/>
              <a:t>24</a:t>
            </a:fld>
            <a:endParaRPr lang="fr-FR"/>
          </a:p>
        </p:txBody>
      </p:sp>
    </p:spTree>
    <p:extLst>
      <p:ext uri="{BB962C8B-B14F-4D97-AF65-F5344CB8AC3E}">
        <p14:creationId xmlns:p14="http://schemas.microsoft.com/office/powerpoint/2010/main" val="1005891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So, to sum up, during this sprint we succeeded in linking the camera and Raspberry PI and improving our AI model. We also implement FMECA safety on the car and create a real environment for detection. </a:t>
            </a:r>
            <a:endParaRPr lang="en-US">
              <a:cs typeface="Calibri"/>
            </a:endParaRPr>
          </a:p>
          <a:p>
            <a:r>
              <a:rPr lang="en-US"/>
              <a:t>For the next sprint, we will have to reduce the delay of communication and react when a pedestrian is detecting using camera and ultrasonic sensors. To finish, we'll have to carry out the car in our real environment test. </a:t>
            </a:r>
          </a:p>
          <a:p>
            <a:r>
              <a:rPr lang="en-US">
                <a:cs typeface="Calibri"/>
              </a:rPr>
              <a:t>The presentation is finish, if you have any questions or </a:t>
            </a:r>
            <a:r>
              <a:rPr lang="en-US" err="1">
                <a:cs typeface="Calibri"/>
              </a:rPr>
              <a:t>feebacks</a:t>
            </a:r>
            <a:r>
              <a:rPr lang="en-US">
                <a:cs typeface="Calibri"/>
              </a:rPr>
              <a:t>, feel free to tell us </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25</a:t>
            </a:fld>
            <a:endParaRPr lang="fr-FR"/>
          </a:p>
        </p:txBody>
      </p:sp>
    </p:spTree>
    <p:extLst>
      <p:ext uri="{BB962C8B-B14F-4D97-AF65-F5344CB8AC3E}">
        <p14:creationId xmlns:p14="http://schemas.microsoft.com/office/powerpoint/2010/main" val="304780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After this Christmas break, lets make a little reminder of our product. We are working on an autonomous car which have to detect its environment and react correctly in different complex situation. We are focusing in adjust the speed when road sign is detected, stop the car when a pedestrian is crossing the road and adjust the behavior of the car with speed bump on the road. </a:t>
            </a:r>
          </a:p>
        </p:txBody>
      </p:sp>
      <p:sp>
        <p:nvSpPr>
          <p:cNvPr id="4" name="Espace réservé du numéro de diapositive 3"/>
          <p:cNvSpPr>
            <a:spLocks noGrp="1"/>
          </p:cNvSpPr>
          <p:nvPr>
            <p:ph type="sldNum" sz="quarter" idx="5"/>
          </p:nvPr>
        </p:nvSpPr>
        <p:spPr/>
        <p:txBody>
          <a:bodyPr/>
          <a:lstStyle/>
          <a:p>
            <a:fld id="{F4736C99-C3EF-45A7-AA2C-6EBCD54F5D4D}" type="slidenum">
              <a:rPr lang="fr-FR"/>
              <a:t>3</a:t>
            </a:fld>
            <a:endParaRPr lang="fr-FR"/>
          </a:p>
        </p:txBody>
      </p:sp>
    </p:spTree>
    <p:extLst>
      <p:ext uri="{BB962C8B-B14F-4D97-AF65-F5344CB8AC3E}">
        <p14:creationId xmlns:p14="http://schemas.microsoft.com/office/powerpoint/2010/main" val="385577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For sprint 4, we had 3 main goals. </a:t>
            </a:r>
            <a:endParaRPr lang="fr-FR"/>
          </a:p>
          <a:p>
            <a:r>
              <a:rPr lang="en-US"/>
              <a:t>We had to link camera and Raspberry PI and improve our AI model. We had also to use LIDAR detection </a:t>
            </a:r>
          </a:p>
          <a:p>
            <a:r>
              <a:rPr lang="en-US">
                <a:cs typeface="Calibri"/>
              </a:rPr>
              <a:t>I'll let's now Emeline talking about our first user story  </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4</a:t>
            </a:fld>
            <a:endParaRPr lang="fr-FR"/>
          </a:p>
        </p:txBody>
      </p:sp>
    </p:spTree>
    <p:extLst>
      <p:ext uri="{BB962C8B-B14F-4D97-AF65-F5344CB8AC3E}">
        <p14:creationId xmlns:p14="http://schemas.microsoft.com/office/powerpoint/2010/main" val="296816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Like Sarah said, our first user story was to link the camera detection to the car behavior. It’s something Luiz and I worked mainly on. If you remember, during the last review we had planned to do our demonstration outside, on a real road. However it’s something we will not do, due to some factors Luiz will talk about later. </a:t>
            </a:r>
          </a:p>
          <a:p>
            <a:r>
              <a:rPr lang="en-US"/>
              <a:t>So today, the car will stay on its stool for the demo. Now we are going to switch screen with Luiz, who is going to show you the image detection part on his computer. And you will quickly see the main reason why we are not doing an outdoor demo. As you can see, right now, we have not yet started the car and the camera detection is working real-time with no problem. However when we start the car, like Luiz is doing right now, the camera start to slow down, and we have up to six seconds delay, which is not really safe for an autonomous car. </a:t>
            </a:r>
          </a:p>
          <a:p>
            <a:r>
              <a:rPr lang="en-US"/>
              <a:t>Now, we will show different road signs to the car, so speed signs, speed bump and stop. The delay is quite obvious, but else, the car behavior is exactly what is expected. We can also add a pedestrian in front of the car, which it will prioritize. Now, I will let Luiz talk about our detection precision, and the problems we encountered during this sprint.</a:t>
            </a:r>
          </a:p>
          <a:p>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5</a:t>
            </a:fld>
            <a:endParaRPr lang="fr-FR"/>
          </a:p>
        </p:txBody>
      </p:sp>
    </p:spTree>
    <p:extLst>
      <p:ext uri="{BB962C8B-B14F-4D97-AF65-F5344CB8AC3E}">
        <p14:creationId xmlns:p14="http://schemas.microsoft.com/office/powerpoint/2010/main" val="101983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6</a:t>
            </a:fld>
            <a:endParaRPr lang="fr-FR"/>
          </a:p>
        </p:txBody>
      </p:sp>
    </p:spTree>
    <p:extLst>
      <p:ext uri="{BB962C8B-B14F-4D97-AF65-F5344CB8AC3E}">
        <p14:creationId xmlns:p14="http://schemas.microsoft.com/office/powerpoint/2010/main" val="2296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7</a:t>
            </a:fld>
            <a:endParaRPr lang="fr-FR"/>
          </a:p>
        </p:txBody>
      </p:sp>
    </p:spTree>
    <p:extLst>
      <p:ext uri="{BB962C8B-B14F-4D97-AF65-F5344CB8AC3E}">
        <p14:creationId xmlns:p14="http://schemas.microsoft.com/office/powerpoint/2010/main" val="258819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8</a:t>
            </a:fld>
            <a:endParaRPr lang="fr-FR"/>
          </a:p>
        </p:txBody>
      </p:sp>
    </p:spTree>
    <p:extLst>
      <p:ext uri="{BB962C8B-B14F-4D97-AF65-F5344CB8AC3E}">
        <p14:creationId xmlns:p14="http://schemas.microsoft.com/office/powerpoint/2010/main" val="117228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Part of the first user story was also to measure the distance between the car and the road sign when detected. It was needed to answer the requirement needing to react at the road sign level.</a:t>
            </a:r>
          </a:p>
          <a:p>
            <a:r>
              <a:rPr lang="en-US"/>
              <a:t>To do it, we used the triangle similarity theorem to calibrate our calculator. It something pretty easy to implement, we just had to measure our road signs size in real life, then take pictures of them at a known distance. In our case we did </a:t>
            </a:r>
            <a:r>
              <a:rPr lang="en-US" err="1"/>
              <a:t>mutliple</a:t>
            </a:r>
            <a:r>
              <a:rPr lang="en-US"/>
              <a:t> shots at 1m, 1m20 and 1m50. Then, measure the road signs size on the pictures  (more precisely the number of pixels). With a simple formula, we can then determine the focal length of the camera. And later on, with the focal length, the size in pixel of the sign, the real size of the size, we can find its distance.</a:t>
            </a:r>
          </a:p>
          <a:p>
            <a:r>
              <a:rPr lang="en-US"/>
              <a:t>We were able to create this small program, however it was not implemented in the demo you saw for three main reasons. First, due to the delay, the car would receive the distance value at the wrong time, which is not really helpful. Second, with the car on the stool the sign never get closer which would confuse the car. Lastly, our measurement precision is a little off. We based all our calculus on the road sign real size, however, the pixel size of the sign is in reality the boarding box size, which is most of the time bigger than the sign. Due to this, the distance are often short of 30cm, but with far away sign, it can go up to 1m. For next sprint we will have to improve this measure by trial and error by adding an offset to balance the boarding box size. </a:t>
            </a:r>
          </a:p>
        </p:txBody>
      </p:sp>
      <p:sp>
        <p:nvSpPr>
          <p:cNvPr id="4" name="Espace réservé du numéro de diapositive 3"/>
          <p:cNvSpPr>
            <a:spLocks noGrp="1"/>
          </p:cNvSpPr>
          <p:nvPr>
            <p:ph type="sldNum" sz="quarter" idx="5"/>
          </p:nvPr>
        </p:nvSpPr>
        <p:spPr/>
        <p:txBody>
          <a:bodyPr/>
          <a:lstStyle/>
          <a:p>
            <a:fld id="{D7447AE9-79D9-4955-9120-A2269086C638}" type="slidenum">
              <a:rPr lang="fr-FR" smtClean="0"/>
              <a:t>9</a:t>
            </a:fld>
            <a:endParaRPr lang="fr-FR"/>
          </a:p>
        </p:txBody>
      </p:sp>
    </p:spTree>
    <p:extLst>
      <p:ext uri="{BB962C8B-B14F-4D97-AF65-F5344CB8AC3E}">
        <p14:creationId xmlns:p14="http://schemas.microsoft.com/office/powerpoint/2010/main" val="844837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0E893-8709-485C-89EB-210B05FF83F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2851088-BC09-49CD-B54D-18E5F4970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4DDD14A-FC49-4D0C-B205-9090843B3C24}"/>
              </a:ext>
            </a:extLst>
          </p:cNvPr>
          <p:cNvSpPr>
            <a:spLocks noGrp="1"/>
          </p:cNvSpPr>
          <p:nvPr>
            <p:ph type="dt" sz="half" idx="10"/>
          </p:nvPr>
        </p:nvSpPr>
        <p:spPr/>
        <p:txBody>
          <a:bodyPr/>
          <a:lstStyle/>
          <a:p>
            <a:fld id="{ED38774B-75C6-43DC-92B0-0579571E6FF8}" type="datetime1">
              <a:rPr lang="fr-FR" smtClean="0"/>
              <a:t>12/01/2023</a:t>
            </a:fld>
            <a:endParaRPr lang="fr-FR"/>
          </a:p>
        </p:txBody>
      </p:sp>
      <p:sp>
        <p:nvSpPr>
          <p:cNvPr id="5" name="Espace réservé du pied de page 4">
            <a:extLst>
              <a:ext uri="{FF2B5EF4-FFF2-40B4-BE49-F238E27FC236}">
                <a16:creationId xmlns:a16="http://schemas.microsoft.com/office/drawing/2014/main" id="{7CF49A0D-24D4-4DB6-8BD0-BCB9F2D62F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EBBA2D-CA52-4190-9CE2-D30ECFC53A9A}"/>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411634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59E7D-9387-47A6-AAFF-89329A3005E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A391799-7F24-4323-81B6-4471F4EDA81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C46A31-B03F-424D-993B-6D578390E4BA}"/>
              </a:ext>
            </a:extLst>
          </p:cNvPr>
          <p:cNvSpPr>
            <a:spLocks noGrp="1"/>
          </p:cNvSpPr>
          <p:nvPr>
            <p:ph type="dt" sz="half" idx="10"/>
          </p:nvPr>
        </p:nvSpPr>
        <p:spPr/>
        <p:txBody>
          <a:bodyPr/>
          <a:lstStyle/>
          <a:p>
            <a:fld id="{E98275DA-0847-456A-8A16-DC9AEF9D550C}" type="datetime1">
              <a:rPr lang="fr-FR" smtClean="0"/>
              <a:t>12/01/2023</a:t>
            </a:fld>
            <a:endParaRPr lang="fr-FR"/>
          </a:p>
        </p:txBody>
      </p:sp>
      <p:sp>
        <p:nvSpPr>
          <p:cNvPr id="5" name="Espace réservé du pied de page 4">
            <a:extLst>
              <a:ext uri="{FF2B5EF4-FFF2-40B4-BE49-F238E27FC236}">
                <a16:creationId xmlns:a16="http://schemas.microsoft.com/office/drawing/2014/main" id="{582BA560-39C8-4259-9751-5DD3E260AF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74EE1A-4E3D-4A85-8A92-3E152D9E2A9D}"/>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82216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C58B8-A9B6-4151-915A-8AA2EA3F40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5379FFE-860A-486E-97F2-88D0DF132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56E668-86FB-44C4-94E3-F9536F2887FE}"/>
              </a:ext>
            </a:extLst>
          </p:cNvPr>
          <p:cNvSpPr>
            <a:spLocks noGrp="1"/>
          </p:cNvSpPr>
          <p:nvPr>
            <p:ph type="dt" sz="half" idx="10"/>
          </p:nvPr>
        </p:nvSpPr>
        <p:spPr/>
        <p:txBody>
          <a:bodyPr/>
          <a:lstStyle/>
          <a:p>
            <a:fld id="{A6DF2469-6ACD-4ADE-8F34-0A9B47CCFF3F}" type="datetime1">
              <a:rPr lang="fr-FR" smtClean="0"/>
              <a:t>12/01/2023</a:t>
            </a:fld>
            <a:endParaRPr lang="fr-FR"/>
          </a:p>
        </p:txBody>
      </p:sp>
      <p:sp>
        <p:nvSpPr>
          <p:cNvPr id="5" name="Espace réservé du pied de page 4">
            <a:extLst>
              <a:ext uri="{FF2B5EF4-FFF2-40B4-BE49-F238E27FC236}">
                <a16:creationId xmlns:a16="http://schemas.microsoft.com/office/drawing/2014/main" id="{2D8DDD8F-906E-41B2-84AB-4836F5F1979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C14942-92C2-4FDA-9CF4-9C0D882216BC}"/>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764353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35A15-208B-4848-B29F-A3A0B7CFACA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5B069B-B9AA-47F8-9094-8F8076E2F22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B9C02E-68FA-444A-8D20-10E5982C78D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CD4C272-AFD1-4BD3-AB20-B12A48208BB2}"/>
              </a:ext>
            </a:extLst>
          </p:cNvPr>
          <p:cNvSpPr>
            <a:spLocks noGrp="1"/>
          </p:cNvSpPr>
          <p:nvPr>
            <p:ph type="dt" sz="half" idx="10"/>
          </p:nvPr>
        </p:nvSpPr>
        <p:spPr/>
        <p:txBody>
          <a:bodyPr/>
          <a:lstStyle/>
          <a:p>
            <a:fld id="{F517AC68-C439-489F-870F-E8B2179691ED}" type="datetime1">
              <a:rPr lang="fr-FR" smtClean="0"/>
              <a:t>12/01/2023</a:t>
            </a:fld>
            <a:endParaRPr lang="fr-FR"/>
          </a:p>
        </p:txBody>
      </p:sp>
      <p:sp>
        <p:nvSpPr>
          <p:cNvPr id="6" name="Espace réservé du pied de page 5">
            <a:extLst>
              <a:ext uri="{FF2B5EF4-FFF2-40B4-BE49-F238E27FC236}">
                <a16:creationId xmlns:a16="http://schemas.microsoft.com/office/drawing/2014/main" id="{A7CA8560-51E2-460D-8E14-9F4AF31FBB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50B2B1-C8C7-4521-A98D-AADDC1B8B163}"/>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336980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60B71-E146-4C09-8BE1-0D8D2229F88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3C5F958-A676-40E9-83A7-6EEFD4AD3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2D440E7-D067-4BEE-B8D2-FDDB0BDF4BD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072909B-2685-4C7E-9265-4DF7BC071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DB33F2A-60DF-44AC-B79D-9293AE895EB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7F64EA1-FB59-4CA1-A326-B0D06C6A9F81}"/>
              </a:ext>
            </a:extLst>
          </p:cNvPr>
          <p:cNvSpPr>
            <a:spLocks noGrp="1"/>
          </p:cNvSpPr>
          <p:nvPr>
            <p:ph type="dt" sz="half" idx="10"/>
          </p:nvPr>
        </p:nvSpPr>
        <p:spPr/>
        <p:txBody>
          <a:bodyPr/>
          <a:lstStyle/>
          <a:p>
            <a:fld id="{51FD104A-3B35-4342-B744-D933E50FB222}" type="datetime1">
              <a:rPr lang="fr-FR" smtClean="0"/>
              <a:t>12/01/2023</a:t>
            </a:fld>
            <a:endParaRPr lang="fr-FR"/>
          </a:p>
        </p:txBody>
      </p:sp>
      <p:sp>
        <p:nvSpPr>
          <p:cNvPr id="8" name="Espace réservé du pied de page 7">
            <a:extLst>
              <a:ext uri="{FF2B5EF4-FFF2-40B4-BE49-F238E27FC236}">
                <a16:creationId xmlns:a16="http://schemas.microsoft.com/office/drawing/2014/main" id="{1F6C0B19-9687-4AD6-B6AB-4BC87151443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D4AA04E-0965-4EDF-9131-CCFECD0753B5}"/>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935780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055FA-7061-4DB5-B482-50A3162C67C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7BE8997-E31B-41D0-9D1D-EE0A0778EE12}"/>
              </a:ext>
            </a:extLst>
          </p:cNvPr>
          <p:cNvSpPr>
            <a:spLocks noGrp="1"/>
          </p:cNvSpPr>
          <p:nvPr>
            <p:ph type="dt" sz="half" idx="10"/>
          </p:nvPr>
        </p:nvSpPr>
        <p:spPr/>
        <p:txBody>
          <a:bodyPr/>
          <a:lstStyle/>
          <a:p>
            <a:fld id="{17778D2D-046B-446D-AFAC-628B55864856}" type="datetime1">
              <a:rPr lang="fr-FR" smtClean="0"/>
              <a:t>12/01/2023</a:t>
            </a:fld>
            <a:endParaRPr lang="fr-FR"/>
          </a:p>
        </p:txBody>
      </p:sp>
      <p:sp>
        <p:nvSpPr>
          <p:cNvPr id="4" name="Espace réservé du pied de page 3">
            <a:extLst>
              <a:ext uri="{FF2B5EF4-FFF2-40B4-BE49-F238E27FC236}">
                <a16:creationId xmlns:a16="http://schemas.microsoft.com/office/drawing/2014/main" id="{53D5AC70-6769-4CE4-8AE8-262A14B4847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6AAE26-28CB-47E4-B115-4E97F8914018}"/>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4013056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B672179-3FB6-4CB3-8B74-C39EFA80D6DC}"/>
              </a:ext>
            </a:extLst>
          </p:cNvPr>
          <p:cNvSpPr>
            <a:spLocks noGrp="1"/>
          </p:cNvSpPr>
          <p:nvPr>
            <p:ph type="dt" sz="half" idx="10"/>
          </p:nvPr>
        </p:nvSpPr>
        <p:spPr/>
        <p:txBody>
          <a:bodyPr/>
          <a:lstStyle/>
          <a:p>
            <a:fld id="{1E53C199-6478-47C9-B310-EC5B1AA707BD}" type="datetime1">
              <a:rPr lang="fr-FR" smtClean="0"/>
              <a:t>12/01/2023</a:t>
            </a:fld>
            <a:endParaRPr lang="fr-FR"/>
          </a:p>
        </p:txBody>
      </p:sp>
      <p:sp>
        <p:nvSpPr>
          <p:cNvPr id="3" name="Espace réservé du pied de page 2">
            <a:extLst>
              <a:ext uri="{FF2B5EF4-FFF2-40B4-BE49-F238E27FC236}">
                <a16:creationId xmlns:a16="http://schemas.microsoft.com/office/drawing/2014/main" id="{1C068A32-E600-432F-A08F-AF7FD4D9E63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37B972C-750E-43CE-B840-6000DB512B3F}"/>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90511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B422F-6E1F-4B45-9736-DDAFFB2E66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60E15E5-56D9-4EF1-9B64-DE05AA0D5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EC7ADAC-A23A-4199-8A99-CD1CDC64F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94B1731-0BBC-4396-BD98-23DC6CAE1891}"/>
              </a:ext>
            </a:extLst>
          </p:cNvPr>
          <p:cNvSpPr>
            <a:spLocks noGrp="1"/>
          </p:cNvSpPr>
          <p:nvPr>
            <p:ph type="dt" sz="half" idx="10"/>
          </p:nvPr>
        </p:nvSpPr>
        <p:spPr/>
        <p:txBody>
          <a:bodyPr/>
          <a:lstStyle/>
          <a:p>
            <a:fld id="{29901C37-9062-45BD-9020-BD641E5F4B06}" type="datetime1">
              <a:rPr lang="fr-FR" smtClean="0"/>
              <a:t>12/01/2023</a:t>
            </a:fld>
            <a:endParaRPr lang="fr-FR"/>
          </a:p>
        </p:txBody>
      </p:sp>
      <p:sp>
        <p:nvSpPr>
          <p:cNvPr id="6" name="Espace réservé du pied de page 5">
            <a:extLst>
              <a:ext uri="{FF2B5EF4-FFF2-40B4-BE49-F238E27FC236}">
                <a16:creationId xmlns:a16="http://schemas.microsoft.com/office/drawing/2014/main" id="{C4FC23D2-0B7D-479E-BCDA-7E06A26A3F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69C90E6-C759-4CED-85AD-68EB4B0C7191}"/>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16583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76734A-0F6D-4D08-9137-BB73FDED041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50B141C-F074-4E44-AC8C-5384E3764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55041C3-9DA7-495B-8915-0FBAC0B40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26DA5B-A349-408F-A3CF-4CEAE1267B54}"/>
              </a:ext>
            </a:extLst>
          </p:cNvPr>
          <p:cNvSpPr>
            <a:spLocks noGrp="1"/>
          </p:cNvSpPr>
          <p:nvPr>
            <p:ph type="dt" sz="half" idx="10"/>
          </p:nvPr>
        </p:nvSpPr>
        <p:spPr/>
        <p:txBody>
          <a:bodyPr/>
          <a:lstStyle/>
          <a:p>
            <a:fld id="{4BCFFD93-16B7-49FE-808E-D69D4B6DCEC4}" type="datetime1">
              <a:rPr lang="fr-FR" smtClean="0"/>
              <a:t>12/01/2023</a:t>
            </a:fld>
            <a:endParaRPr lang="fr-FR"/>
          </a:p>
        </p:txBody>
      </p:sp>
      <p:sp>
        <p:nvSpPr>
          <p:cNvPr id="6" name="Espace réservé du pied de page 5">
            <a:extLst>
              <a:ext uri="{FF2B5EF4-FFF2-40B4-BE49-F238E27FC236}">
                <a16:creationId xmlns:a16="http://schemas.microsoft.com/office/drawing/2014/main" id="{A8131B4E-B031-4200-9550-197D99A306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E9CA4DE-619C-4F04-806C-5B3AB7E75D3A}"/>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445140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14362-9731-4075-AEAC-F17A80EDB45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6988DA-CA9C-4FB0-BEA8-CAA319DEE0F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3A8C65-4343-4CE2-B41C-EF0139AD58E9}"/>
              </a:ext>
            </a:extLst>
          </p:cNvPr>
          <p:cNvSpPr>
            <a:spLocks noGrp="1"/>
          </p:cNvSpPr>
          <p:nvPr>
            <p:ph type="dt" sz="half" idx="10"/>
          </p:nvPr>
        </p:nvSpPr>
        <p:spPr/>
        <p:txBody>
          <a:bodyPr/>
          <a:lstStyle/>
          <a:p>
            <a:fld id="{94EB9FA8-DB32-47E0-950B-3B83AD017B13}" type="datetime1">
              <a:rPr lang="fr-FR" smtClean="0"/>
              <a:t>12/01/2023</a:t>
            </a:fld>
            <a:endParaRPr lang="fr-FR"/>
          </a:p>
        </p:txBody>
      </p:sp>
      <p:sp>
        <p:nvSpPr>
          <p:cNvPr id="5" name="Espace réservé du pied de page 4">
            <a:extLst>
              <a:ext uri="{FF2B5EF4-FFF2-40B4-BE49-F238E27FC236}">
                <a16:creationId xmlns:a16="http://schemas.microsoft.com/office/drawing/2014/main" id="{FB44A394-61A7-4266-A12B-1186EDE98E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AFFC11-2E58-405E-9189-F8DC2427CFE7}"/>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2979934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9BD0FB-8279-47C3-8206-7DE34013E70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CDB9A42-55B7-422F-AE91-F78BE059E7C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9865BE-B6E6-4189-86D9-02E675F9AE55}"/>
              </a:ext>
            </a:extLst>
          </p:cNvPr>
          <p:cNvSpPr>
            <a:spLocks noGrp="1"/>
          </p:cNvSpPr>
          <p:nvPr>
            <p:ph type="dt" sz="half" idx="10"/>
          </p:nvPr>
        </p:nvSpPr>
        <p:spPr/>
        <p:txBody>
          <a:bodyPr/>
          <a:lstStyle/>
          <a:p>
            <a:fld id="{5E5BE049-70F8-43D6-9EBA-4D3194B039DF}" type="datetime1">
              <a:rPr lang="fr-FR" smtClean="0"/>
              <a:t>12/01/2023</a:t>
            </a:fld>
            <a:endParaRPr lang="fr-FR"/>
          </a:p>
        </p:txBody>
      </p:sp>
      <p:sp>
        <p:nvSpPr>
          <p:cNvPr id="5" name="Espace réservé du pied de page 4">
            <a:extLst>
              <a:ext uri="{FF2B5EF4-FFF2-40B4-BE49-F238E27FC236}">
                <a16:creationId xmlns:a16="http://schemas.microsoft.com/office/drawing/2014/main" id="{67A9B02F-0C70-44F5-AA4C-23B298D701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7B1185-C7B8-48CD-97A2-9CFD0495F671}"/>
              </a:ext>
            </a:extLst>
          </p:cNvPr>
          <p:cNvSpPr>
            <a:spLocks noGrp="1"/>
          </p:cNvSpPr>
          <p:nvPr>
            <p:ph type="sldNum" sz="quarter" idx="12"/>
          </p:nvPr>
        </p:nvSpPr>
        <p:spPr/>
        <p:txBody>
          <a:bodyPr/>
          <a:lstStyle/>
          <a:p>
            <a:fld id="{FD7A9633-343E-4A90-A07B-C619048A2403}" type="slidenum">
              <a:rPr lang="fr-FR" smtClean="0"/>
              <a:t>‹N°›</a:t>
            </a:fld>
            <a:endParaRPr lang="fr-FR"/>
          </a:p>
        </p:txBody>
      </p:sp>
    </p:spTree>
    <p:extLst>
      <p:ext uri="{BB962C8B-B14F-4D97-AF65-F5344CB8AC3E}">
        <p14:creationId xmlns:p14="http://schemas.microsoft.com/office/powerpoint/2010/main" val="385965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12/01/2023</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12/01/2023</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‹N°›</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61B4E21-B6C8-4A02-A74A-95FE4F84AE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46E720-8A87-4B93-BC20-DC6DCBB690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5EF73B-1870-44D4-8484-B7C667AA2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E7ED6B-3F4B-427B-BEC5-CB7C041456CA}" type="datetime1">
              <a:rPr lang="fr-FR" smtClean="0"/>
              <a:t>12/01/2023</a:t>
            </a:fld>
            <a:endParaRPr lang="fr-FR"/>
          </a:p>
        </p:txBody>
      </p:sp>
      <p:sp>
        <p:nvSpPr>
          <p:cNvPr id="5" name="Espace réservé du pied de page 4">
            <a:extLst>
              <a:ext uri="{FF2B5EF4-FFF2-40B4-BE49-F238E27FC236}">
                <a16:creationId xmlns:a16="http://schemas.microsoft.com/office/drawing/2014/main" id="{79D763B5-D230-482B-A9A0-7046A95FD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A5154F3-5DB3-4BA4-9A9F-D7D5C4EB5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A9633-343E-4A90-A07B-C619048A2403}" type="slidenum">
              <a:rPr lang="fr-FR" smtClean="0"/>
              <a:t>‹N°›</a:t>
            </a:fld>
            <a:endParaRPr lang="fr-FR"/>
          </a:p>
        </p:txBody>
      </p:sp>
    </p:spTree>
    <p:extLst>
      <p:ext uri="{BB962C8B-B14F-4D97-AF65-F5344CB8AC3E}">
        <p14:creationId xmlns:p14="http://schemas.microsoft.com/office/powerpoint/2010/main" val="20203545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7.png"/><Relationship Id="rId5" Type="http://schemas.openxmlformats.org/officeDocument/2006/relationships/image" Target="../media/image13.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1.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9.png"/><Relationship Id="rId5" Type="http://schemas.openxmlformats.org/officeDocument/2006/relationships/image" Target="../media/image13.png"/><Relationship Id="rId15"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47.svg"/><Relationship Id="rId4" Type="http://schemas.openxmlformats.org/officeDocument/2006/relationships/image" Target="../media/image4.png"/><Relationship Id="rId9" Type="http://schemas.openxmlformats.org/officeDocument/2006/relationships/image" Target="../media/image5.png"/><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8.png"/><Relationship Id="rId7" Type="http://schemas.openxmlformats.org/officeDocument/2006/relationships/image" Target="../media/image4.pn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50.png"/><Relationship Id="rId10" Type="http://schemas.openxmlformats.org/officeDocument/2006/relationships/image" Target="../media/image15.png"/><Relationship Id="rId4" Type="http://schemas.openxmlformats.org/officeDocument/2006/relationships/image" Target="../media/image4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19.png"/><Relationship Id="rId3" Type="http://schemas.openxmlformats.org/officeDocument/2006/relationships/image" Target="../media/image51.png"/><Relationship Id="rId7" Type="http://schemas.openxmlformats.org/officeDocument/2006/relationships/image" Target="../media/image46.png"/><Relationship Id="rId12"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14.png"/><Relationship Id="rId5" Type="http://schemas.openxmlformats.org/officeDocument/2006/relationships/image" Target="../media/image53.png"/><Relationship Id="rId1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image" Target="../media/image52.svg"/><Relationship Id="rId9" Type="http://schemas.openxmlformats.org/officeDocument/2006/relationships/image" Target="../media/image12.png"/><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png"/><Relationship Id="rId10" Type="http://schemas.openxmlformats.org/officeDocument/2006/relationships/chart" Target="../charts/chart1.xml"/><Relationship Id="rId4" Type="http://schemas.openxmlformats.org/officeDocument/2006/relationships/image" Target="../media/image4.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5.png"/><Relationship Id="rId4" Type="http://schemas.openxmlformats.org/officeDocument/2006/relationships/image" Target="../media/image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5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58.png"/><Relationship Id="rId5" Type="http://schemas.openxmlformats.org/officeDocument/2006/relationships/image" Target="../media/image14.png"/><Relationship Id="rId10" Type="http://schemas.openxmlformats.org/officeDocument/2006/relationships/image" Target="../media/image57.png"/><Relationship Id="rId4" Type="http://schemas.openxmlformats.org/officeDocument/2006/relationships/image" Target="../media/image13.png"/><Relationship Id="rId9" Type="http://schemas.openxmlformats.org/officeDocument/2006/relationships/image" Target="../media/image56.pn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png"/><Relationship Id="rId4" Type="http://schemas.openxmlformats.org/officeDocument/2006/relationships/image" Target="../media/image64.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png"/><Relationship Id="rId5" Type="http://schemas.openxmlformats.org/officeDocument/2006/relationships/image" Target="../media/image64.png"/><Relationship Id="rId10" Type="http://schemas.openxmlformats.org/officeDocument/2006/relationships/image" Target="../media/image74.png"/><Relationship Id="rId4" Type="http://schemas.openxmlformats.org/officeDocument/2006/relationships/image" Target="../media/image63.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76.png"/><Relationship Id="rId5" Type="http://schemas.openxmlformats.org/officeDocument/2006/relationships/image" Target="../media/image13.png"/><Relationship Id="rId10" Type="http://schemas.openxmlformats.org/officeDocument/2006/relationships/image" Target="../media/image75.png"/><Relationship Id="rId4" Type="http://schemas.openxmlformats.org/officeDocument/2006/relationships/image" Target="../media/image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9.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77.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png"/><Relationship Id="rId3" Type="http://schemas.openxmlformats.org/officeDocument/2006/relationships/image" Target="../media/image14.png"/><Relationship Id="rId7" Type="http://schemas.openxmlformats.org/officeDocument/2006/relationships/image" Target="../media/image12.png"/><Relationship Id="rId12"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7.png"/><Relationship Id="rId5" Type="http://schemas.openxmlformats.org/officeDocument/2006/relationships/image" Target="../media/image81.png"/><Relationship Id="rId10" Type="http://schemas.openxmlformats.org/officeDocument/2006/relationships/image" Target="../media/image15.png"/><Relationship Id="rId4" Type="http://schemas.openxmlformats.org/officeDocument/2006/relationships/image" Target="../media/image80.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5.png"/><Relationship Id="rId5" Type="http://schemas.openxmlformats.org/officeDocument/2006/relationships/image" Target="../media/image22.pn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4.png"/><Relationship Id="rId1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png"/><Relationship Id="rId10" Type="http://schemas.openxmlformats.org/officeDocument/2006/relationships/image" Target="../media/image59.png"/><Relationship Id="rId4" Type="http://schemas.openxmlformats.org/officeDocument/2006/relationships/image" Target="../media/image85.jpe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7.png"/><Relationship Id="rId3" Type="http://schemas.openxmlformats.org/officeDocument/2006/relationships/image" Target="../media/image90.png"/><Relationship Id="rId7" Type="http://schemas.openxmlformats.org/officeDocument/2006/relationships/image" Target="../media/image4.png"/><Relationship Id="rId12" Type="http://schemas.openxmlformats.org/officeDocument/2006/relationships/image" Target="../media/image19.png"/><Relationship Id="rId2" Type="http://schemas.openxmlformats.org/officeDocument/2006/relationships/notesSlide" Target="../notesSlides/notesSlide23.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79.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4.png"/><Relationship Id="rId1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gi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2.png"/><Relationship Id="rId5" Type="http://schemas.openxmlformats.org/officeDocument/2006/relationships/image" Target="../media/image13.png"/><Relationship Id="rId15" Type="http://schemas.openxmlformats.org/officeDocument/2006/relationships/image" Target="../media/image26.jpe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5.png"/><Relationship Id="rId14"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7.gif"/><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5.jpeg"/><Relationship Id="rId5" Type="http://schemas.openxmlformats.org/officeDocument/2006/relationships/image" Target="../media/image13.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5.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4.png"/><Relationship Id="rId5" Type="http://schemas.openxmlformats.org/officeDocument/2006/relationships/image" Target="../media/image13.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D9E04F-1A88-6D1B-3C99-48456119C39A}"/>
              </a:ext>
            </a:extLst>
          </p:cNvPr>
          <p:cNvSpPr/>
          <p:nvPr/>
        </p:nvSpPr>
        <p:spPr>
          <a:xfrm>
            <a:off x="2460625" y="806979"/>
            <a:ext cx="7270750" cy="3545416"/>
          </a:xfrm>
          <a:prstGeom prst="rect">
            <a:avLst/>
          </a:prstGeom>
          <a:solidFill>
            <a:srgbClr val="4384B5">
              <a:alpha val="27000"/>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500">
                <a:solidFill>
                  <a:schemeClr val="tx1"/>
                </a:solidFill>
                <a:latin typeface="Avenir Next LT Pro"/>
                <a:ea typeface="+mn-lt"/>
                <a:cs typeface="+mn-lt"/>
              </a:rPr>
              <a:t>Review Sprint 4</a:t>
            </a:r>
            <a:br>
              <a:rPr lang="en-US" sz="2400">
                <a:latin typeface="Avenir Next LT Pro"/>
                <a:ea typeface="+mn-lt"/>
                <a:cs typeface="+mn-lt"/>
              </a:rPr>
            </a:br>
            <a:br>
              <a:rPr lang="en-US" sz="2400">
                <a:latin typeface="Avenir Next LT Pro"/>
                <a:ea typeface="+mn-lt"/>
                <a:cs typeface="+mn-lt"/>
              </a:rPr>
            </a:br>
            <a:r>
              <a:rPr lang="en-US" sz="6000" b="1">
                <a:solidFill>
                  <a:srgbClr val="4384B5"/>
                </a:solidFill>
                <a:latin typeface="Avenir Next LT Pro"/>
                <a:ea typeface="+mn-lt"/>
                <a:cs typeface="+mn-lt"/>
              </a:rPr>
              <a:t>PIVOANE</a:t>
            </a:r>
            <a:br>
              <a:rPr lang="en-US" sz="2400">
                <a:latin typeface="Avenir Next LT Pro"/>
                <a:ea typeface="+mn-lt"/>
                <a:cs typeface="+mn-lt"/>
              </a:rPr>
            </a:br>
            <a:br>
              <a:rPr lang="en-US" sz="2400">
                <a:latin typeface="Avenir Next LT Pro"/>
                <a:ea typeface="+mn-lt"/>
                <a:cs typeface="+mn-lt"/>
              </a:rPr>
            </a:br>
            <a:r>
              <a:rPr lang="en-US" sz="3000" b="1" err="1">
                <a:solidFill>
                  <a:srgbClr val="4384B5"/>
                </a:solidFill>
                <a:latin typeface="Avenir Next LT Pro"/>
                <a:ea typeface="+mn-lt"/>
                <a:cs typeface="+mn-lt"/>
              </a:rPr>
              <a:t>PI</a:t>
            </a:r>
            <a:r>
              <a:rPr lang="en-US" sz="3000" err="1">
                <a:solidFill>
                  <a:schemeClr val="tx1"/>
                </a:solidFill>
                <a:latin typeface="Avenir Next LT Pro"/>
                <a:ea typeface="+mn-lt"/>
                <a:cs typeface="+mn-lt"/>
              </a:rPr>
              <a:t>éton</a:t>
            </a:r>
            <a:r>
              <a:rPr lang="en-US" sz="3000">
                <a:solidFill>
                  <a:schemeClr val="tx1"/>
                </a:solidFill>
                <a:latin typeface="Avenir Next LT Pro"/>
                <a:ea typeface="+mn-lt"/>
                <a:cs typeface="+mn-lt"/>
              </a:rPr>
              <a:t>, </a:t>
            </a:r>
            <a:r>
              <a:rPr lang="en-US" sz="3000" b="1">
                <a:solidFill>
                  <a:srgbClr val="4384B5"/>
                </a:solidFill>
                <a:latin typeface="Avenir Next LT Pro"/>
                <a:ea typeface="+mn-lt"/>
                <a:cs typeface="+mn-lt"/>
              </a:rPr>
              <a:t>V</a:t>
            </a:r>
            <a:r>
              <a:rPr lang="en-US" sz="3000">
                <a:solidFill>
                  <a:schemeClr val="tx1"/>
                </a:solidFill>
                <a:latin typeface="Avenir Next LT Pro"/>
                <a:ea typeface="+mn-lt"/>
                <a:cs typeface="+mn-lt"/>
              </a:rPr>
              <a:t>itesse, </a:t>
            </a:r>
            <a:r>
              <a:rPr lang="en-US" sz="3000" err="1">
                <a:solidFill>
                  <a:schemeClr val="tx1"/>
                </a:solidFill>
                <a:latin typeface="Avenir Next LT Pro"/>
                <a:ea typeface="+mn-lt"/>
                <a:cs typeface="+mn-lt"/>
              </a:rPr>
              <a:t>d</a:t>
            </a:r>
            <a:r>
              <a:rPr lang="en-US" sz="3000" b="1" err="1">
                <a:solidFill>
                  <a:srgbClr val="4384B5"/>
                </a:solidFill>
                <a:latin typeface="Avenir Next LT Pro"/>
                <a:ea typeface="+mn-lt"/>
                <a:cs typeface="+mn-lt"/>
              </a:rPr>
              <a:t>O</a:t>
            </a:r>
            <a:r>
              <a:rPr lang="en-US" sz="3000" err="1">
                <a:solidFill>
                  <a:schemeClr val="tx1"/>
                </a:solidFill>
                <a:latin typeface="Avenir Next LT Pro"/>
                <a:ea typeface="+mn-lt"/>
                <a:cs typeface="+mn-lt"/>
              </a:rPr>
              <a:t>s</a:t>
            </a:r>
            <a:r>
              <a:rPr lang="en-US" sz="3000">
                <a:solidFill>
                  <a:schemeClr val="tx1"/>
                </a:solidFill>
                <a:latin typeface="Avenir Next LT Pro"/>
                <a:ea typeface="+mn-lt"/>
                <a:cs typeface="+mn-lt"/>
              </a:rPr>
              <a:t> </a:t>
            </a:r>
            <a:r>
              <a:rPr lang="en-US" sz="3000" err="1">
                <a:solidFill>
                  <a:schemeClr val="tx1"/>
                </a:solidFill>
                <a:latin typeface="Avenir Next LT Pro"/>
                <a:ea typeface="+mn-lt"/>
                <a:cs typeface="+mn-lt"/>
              </a:rPr>
              <a:t>d’</a:t>
            </a:r>
            <a:r>
              <a:rPr lang="en-US" sz="3000" b="1" err="1">
                <a:solidFill>
                  <a:srgbClr val="4384B5"/>
                </a:solidFill>
                <a:latin typeface="Avenir Next LT Pro"/>
                <a:ea typeface="+mn-lt"/>
                <a:cs typeface="+mn-lt"/>
              </a:rPr>
              <a:t>ANE</a:t>
            </a:r>
            <a:endParaRPr lang="fr-FR" sz="3000" err="1">
              <a:solidFill>
                <a:srgbClr val="4384B5"/>
              </a:solidFill>
              <a:latin typeface="Avenir Next LT Pro"/>
              <a:cs typeface="Calibri"/>
            </a:endParaRPr>
          </a:p>
        </p:txBody>
      </p:sp>
      <p:sp>
        <p:nvSpPr>
          <p:cNvPr id="21" name="Sous-titre 2">
            <a:extLst>
              <a:ext uri="{FF2B5EF4-FFF2-40B4-BE49-F238E27FC236}">
                <a16:creationId xmlns:a16="http://schemas.microsoft.com/office/drawing/2014/main" id="{2FB7735E-5496-425B-9F1A-F64E40B36CEF}"/>
              </a:ext>
            </a:extLst>
          </p:cNvPr>
          <p:cNvSpPr txBox="1">
            <a:spLocks/>
          </p:cNvSpPr>
          <p:nvPr/>
        </p:nvSpPr>
        <p:spPr>
          <a:xfrm>
            <a:off x="8588446" y="5626917"/>
            <a:ext cx="3383209" cy="10965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FR" sz="1500" b="1">
                <a:solidFill>
                  <a:srgbClr val="4384B5"/>
                </a:solidFill>
                <a:latin typeface="Avenir Next LT Pro"/>
                <a:ea typeface="+mn-lt"/>
                <a:cs typeface="+mn-lt"/>
              </a:rPr>
              <a:t>TUTORS</a:t>
            </a:r>
            <a:endParaRPr lang="fr-FR">
              <a:solidFill>
                <a:srgbClr val="4384B5"/>
              </a:solidFill>
              <a:latin typeface="Avenir Next LT Pro"/>
              <a:cs typeface="Calibri"/>
            </a:endParaRPr>
          </a:p>
          <a:p>
            <a:pPr algn="r"/>
            <a:r>
              <a:rPr lang="fr-FR" sz="1500">
                <a:latin typeface="Avenir Next LT Pro"/>
              </a:rPr>
              <a:t>Gwendoline Le Corre</a:t>
            </a:r>
            <a:endParaRPr lang="fr-FR">
              <a:latin typeface="Avenir Next LT Pro"/>
            </a:endParaRPr>
          </a:p>
          <a:p>
            <a:pPr algn="r"/>
            <a:r>
              <a:rPr lang="fr-FR" sz="1500">
                <a:latin typeface="Avenir Next LT Pro"/>
              </a:rPr>
              <a:t>Thierry Monteil</a:t>
            </a:r>
          </a:p>
        </p:txBody>
      </p:sp>
      <p:sp>
        <p:nvSpPr>
          <p:cNvPr id="22" name="Sous-titre 2">
            <a:extLst>
              <a:ext uri="{FF2B5EF4-FFF2-40B4-BE49-F238E27FC236}">
                <a16:creationId xmlns:a16="http://schemas.microsoft.com/office/drawing/2014/main" id="{466C7D9E-E639-4D3D-B66E-621DD803D89E}"/>
              </a:ext>
            </a:extLst>
          </p:cNvPr>
          <p:cNvSpPr txBox="1">
            <a:spLocks/>
          </p:cNvSpPr>
          <p:nvPr/>
        </p:nvSpPr>
        <p:spPr>
          <a:xfrm>
            <a:off x="218508" y="4282106"/>
            <a:ext cx="3573624" cy="233285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fr-FR" sz="1500" b="1">
              <a:solidFill>
                <a:srgbClr val="4384B5"/>
              </a:solidFill>
              <a:latin typeface="Avenir Next LT Pro"/>
              <a:ea typeface="+mn-lt"/>
              <a:cs typeface="+mn-lt"/>
            </a:endParaRPr>
          </a:p>
          <a:p>
            <a:pPr>
              <a:buNone/>
            </a:pPr>
            <a:r>
              <a:rPr lang="fr-FR" sz="1500" b="1">
                <a:solidFill>
                  <a:srgbClr val="4384B5"/>
                </a:solidFill>
                <a:latin typeface="Avenir Next LT Pro"/>
                <a:ea typeface="+mn-lt"/>
                <a:cs typeface="+mn-lt"/>
              </a:rPr>
              <a:t>OUR TEAM</a:t>
            </a:r>
            <a:endParaRPr lang="fr-FR" sz="1500">
              <a:solidFill>
                <a:srgbClr val="4384B5"/>
              </a:solidFill>
              <a:latin typeface="Avenir Next LT Pro"/>
              <a:ea typeface="+mn-lt"/>
              <a:cs typeface="+mn-lt"/>
            </a:endParaRPr>
          </a:p>
          <a:p>
            <a:pPr marL="0" indent="0">
              <a:buNone/>
            </a:pPr>
            <a:r>
              <a:rPr lang="fr-FR" sz="1500">
                <a:latin typeface="Avenir Next LT Pro"/>
              </a:rPr>
              <a:t>Sara </a:t>
            </a:r>
            <a:r>
              <a:rPr lang="fr-FR" sz="1500" err="1">
                <a:latin typeface="Avenir Next LT Pro"/>
              </a:rPr>
              <a:t>Bassanetti</a:t>
            </a:r>
            <a:endParaRPr lang="fr-FR" sz="1500">
              <a:latin typeface="Avenir Next LT Pro"/>
            </a:endParaRPr>
          </a:p>
          <a:p>
            <a:pPr marL="0" indent="0">
              <a:buNone/>
            </a:pPr>
            <a:r>
              <a:rPr lang="fr-FR" sz="1500">
                <a:latin typeface="Avenir Next LT Pro"/>
              </a:rPr>
              <a:t>Emeline Delhay</a:t>
            </a:r>
          </a:p>
          <a:p>
            <a:pPr marL="0" indent="0">
              <a:buNone/>
            </a:pPr>
            <a:r>
              <a:rPr lang="fr-FR" sz="1500">
                <a:latin typeface="Avenir Next LT Pro"/>
              </a:rPr>
              <a:t>Luiz Renato Rodrigues </a:t>
            </a:r>
            <a:r>
              <a:rPr lang="fr-FR" sz="1500" err="1">
                <a:latin typeface="Avenir Next LT Pro"/>
              </a:rPr>
              <a:t>Carneiro</a:t>
            </a:r>
            <a:endParaRPr lang="fr-FR" sz="1500">
              <a:latin typeface="Avenir Next LT Pro"/>
            </a:endParaRPr>
          </a:p>
          <a:p>
            <a:pPr marL="0" indent="0">
              <a:buNone/>
            </a:pPr>
            <a:r>
              <a:rPr lang="fr-FR" sz="1500">
                <a:latin typeface="Avenir Next LT Pro"/>
              </a:rPr>
              <a:t>Léa Scheer</a:t>
            </a:r>
          </a:p>
          <a:p>
            <a:pPr marL="0" indent="0">
              <a:buNone/>
            </a:pPr>
            <a:r>
              <a:rPr lang="fr-FR" sz="1500" err="1">
                <a:latin typeface="Avenir Next LT Pro"/>
              </a:rPr>
              <a:t>Yuchen</a:t>
            </a:r>
            <a:r>
              <a:rPr lang="fr-FR" sz="1500">
                <a:latin typeface="Avenir Next LT Pro"/>
              </a:rPr>
              <a:t> Xia</a:t>
            </a:r>
          </a:p>
          <a:p>
            <a:endParaRPr lang="fr-FR" sz="1500">
              <a:latin typeface="Avenir Next LT Pro" panose="020B0504020202020204" pitchFamily="34" charset="0"/>
            </a:endParaRPr>
          </a:p>
        </p:txBody>
      </p:sp>
    </p:spTree>
    <p:extLst>
      <p:ext uri="{BB962C8B-B14F-4D97-AF65-F5344CB8AC3E}">
        <p14:creationId xmlns:p14="http://schemas.microsoft.com/office/powerpoint/2010/main" val="4249455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10</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Pedestrian </a:t>
            </a:r>
            <a:r>
              <a:rPr lang="fr-FR" sz="3600" err="1">
                <a:solidFill>
                  <a:schemeClr val="tx2"/>
                </a:solidFill>
                <a:latin typeface="Avenir Next LT Pro"/>
                <a:cs typeface="Calibri"/>
              </a:rPr>
              <a:t>Safety</a:t>
            </a:r>
            <a:endParaRPr lang="fr-FR" sz="3600">
              <a:solidFill>
                <a:schemeClr val="tx2"/>
              </a:solidFill>
              <a:latin typeface="Avenir Next LT Pro"/>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10</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8"/>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9">
            <a:duotone>
              <a:schemeClr val="accent2">
                <a:shade val="45000"/>
                <a:satMod val="135000"/>
              </a:schemeClr>
              <a:prstClr val="white"/>
            </a:duotone>
          </a:blip>
          <a:stretch>
            <a:fillRect/>
          </a:stretch>
        </p:blipFill>
        <p:spPr>
          <a:xfrm>
            <a:off x="76462" y="1895551"/>
            <a:ext cx="832197" cy="832197"/>
          </a:xfrm>
          <a:prstGeom prst="rect">
            <a:avLst/>
          </a:prstGeom>
        </p:spPr>
      </p:pic>
      <p:pic>
        <p:nvPicPr>
          <p:cNvPr id="15" name="Image 14" descr="Une image contenant jouet&#10;&#10;Description générée automatiquement">
            <a:extLst>
              <a:ext uri="{FF2B5EF4-FFF2-40B4-BE49-F238E27FC236}">
                <a16:creationId xmlns:a16="http://schemas.microsoft.com/office/drawing/2014/main" id="{7DB8142E-024D-4906-BFFD-34E02AC041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52330" y="3062337"/>
            <a:ext cx="1249272" cy="1249272"/>
          </a:xfrm>
          <a:prstGeom prst="rect">
            <a:avLst/>
          </a:prstGeom>
        </p:spPr>
      </p:pic>
      <p:pic>
        <p:nvPicPr>
          <p:cNvPr id="19" name="Image 18">
            <a:extLst>
              <a:ext uri="{FF2B5EF4-FFF2-40B4-BE49-F238E27FC236}">
                <a16:creationId xmlns:a16="http://schemas.microsoft.com/office/drawing/2014/main" id="{736712A7-DFEB-423E-B8AB-FB37784CBE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90401" y="3085195"/>
            <a:ext cx="1249271" cy="1249271"/>
          </a:xfrm>
          <a:prstGeom prst="rect">
            <a:avLst/>
          </a:prstGeom>
        </p:spPr>
      </p:pic>
      <p:sp>
        <p:nvSpPr>
          <p:cNvPr id="23" name="ZoneTexte 22">
            <a:extLst>
              <a:ext uri="{FF2B5EF4-FFF2-40B4-BE49-F238E27FC236}">
                <a16:creationId xmlns:a16="http://schemas.microsoft.com/office/drawing/2014/main" id="{D5969755-224E-42ED-9C5B-E4EDC70D674F}"/>
              </a:ext>
            </a:extLst>
          </p:cNvPr>
          <p:cNvSpPr txBox="1"/>
          <p:nvPr/>
        </p:nvSpPr>
        <p:spPr>
          <a:xfrm>
            <a:off x="3690401" y="1600305"/>
            <a:ext cx="4806045" cy="646331"/>
          </a:xfrm>
          <a:prstGeom prst="rect">
            <a:avLst/>
          </a:prstGeom>
          <a:solidFill>
            <a:srgbClr val="E2E773">
              <a:alpha val="40000"/>
            </a:srgbClr>
          </a:solidFill>
        </p:spPr>
        <p:txBody>
          <a:bodyPr wrap="square" lIns="91440" tIns="45720" rIns="91440" bIns="45720" rtlCol="0" anchor="t">
            <a:spAutoFit/>
          </a:bodyPr>
          <a:lstStyle/>
          <a:p>
            <a:r>
              <a:rPr lang="en-US">
                <a:solidFill>
                  <a:schemeClr val="accent1">
                    <a:lumMod val="50000"/>
                  </a:schemeClr>
                </a:solidFill>
                <a:latin typeface="Avenir Next LT Pro"/>
              </a:rPr>
              <a:t>Operational requirement: </a:t>
            </a:r>
            <a:endParaRPr lang="en-US" b="1">
              <a:solidFill>
                <a:schemeClr val="accent1">
                  <a:lumMod val="50000"/>
                </a:schemeClr>
              </a:solidFill>
              <a:latin typeface="Avenir Next LT Pro"/>
            </a:endParaRPr>
          </a:p>
          <a:p>
            <a:pPr marL="285750" indent="-285750">
              <a:buFontTx/>
              <a:buChar char="-"/>
            </a:pPr>
            <a:r>
              <a:rPr lang="en-US">
                <a:solidFill>
                  <a:schemeClr val="accent1">
                    <a:lumMod val="50000"/>
                  </a:schemeClr>
                </a:solidFill>
                <a:latin typeface="Avenir Next LT Pro"/>
              </a:rPr>
              <a:t>Stop at </a:t>
            </a:r>
            <a:r>
              <a:rPr lang="en-US" b="1">
                <a:solidFill>
                  <a:schemeClr val="accent1">
                    <a:lumMod val="50000"/>
                  </a:schemeClr>
                </a:solidFill>
                <a:latin typeface="Avenir Next LT Pro"/>
              </a:rPr>
              <a:t>30 centimeters</a:t>
            </a:r>
            <a:r>
              <a:rPr lang="en-US">
                <a:solidFill>
                  <a:schemeClr val="accent1">
                    <a:lumMod val="50000"/>
                  </a:schemeClr>
                </a:solidFill>
                <a:latin typeface="Avenir Next LT Pro"/>
              </a:rPr>
              <a:t> from an obstacle</a:t>
            </a:r>
          </a:p>
        </p:txBody>
      </p:sp>
      <p:sp>
        <p:nvSpPr>
          <p:cNvPr id="24" name="ZoneTexte 23">
            <a:extLst>
              <a:ext uri="{FF2B5EF4-FFF2-40B4-BE49-F238E27FC236}">
                <a16:creationId xmlns:a16="http://schemas.microsoft.com/office/drawing/2014/main" id="{452423D3-5CD7-44D1-9F8C-D4A4902382A1}"/>
              </a:ext>
            </a:extLst>
          </p:cNvPr>
          <p:cNvSpPr txBox="1"/>
          <p:nvPr/>
        </p:nvSpPr>
        <p:spPr>
          <a:xfrm>
            <a:off x="3690401" y="1181610"/>
            <a:ext cx="4806045" cy="430887"/>
          </a:xfrm>
          <a:prstGeom prst="rect">
            <a:avLst/>
          </a:prstGeom>
          <a:solidFill>
            <a:schemeClr val="bg2">
              <a:lumMod val="75000"/>
            </a:schemeClr>
          </a:solidFill>
        </p:spPr>
        <p:txBody>
          <a:bodyPr wrap="square" lIns="91440" tIns="45720" rIns="91440" bIns="45720" rtlCol="0" anchor="t">
            <a:spAutoFit/>
          </a:bodyPr>
          <a:lstStyle/>
          <a:p>
            <a:pPr algn="ctr"/>
            <a:r>
              <a:rPr lang="en-US" sz="2200" b="1">
                <a:solidFill>
                  <a:schemeClr val="bg1"/>
                </a:solidFill>
                <a:latin typeface="Avenir Next LT Pro"/>
              </a:rPr>
              <a:t>Pedestrian detection accuracy</a:t>
            </a:r>
            <a:endParaRPr lang="en-US" sz="2200">
              <a:solidFill>
                <a:srgbClr val="4384B5"/>
              </a:solidFill>
              <a:latin typeface="Avenir Next LT Pro"/>
              <a:ea typeface="+mn-lt"/>
              <a:cs typeface="+mn-lt"/>
            </a:endParaRPr>
          </a:p>
        </p:txBody>
      </p:sp>
      <p:pic>
        <p:nvPicPr>
          <p:cNvPr id="7" name="Image 6">
            <a:extLst>
              <a:ext uri="{FF2B5EF4-FFF2-40B4-BE49-F238E27FC236}">
                <a16:creationId xmlns:a16="http://schemas.microsoft.com/office/drawing/2014/main" id="{00E03957-4802-4057-A860-A0B738D4E80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10600" y="1712247"/>
            <a:ext cx="422445" cy="422445"/>
          </a:xfrm>
          <a:prstGeom prst="rect">
            <a:avLst/>
          </a:prstGeom>
        </p:spPr>
      </p:pic>
      <p:sp>
        <p:nvSpPr>
          <p:cNvPr id="25" name="ZoneTexte 24">
            <a:extLst>
              <a:ext uri="{FF2B5EF4-FFF2-40B4-BE49-F238E27FC236}">
                <a16:creationId xmlns:a16="http://schemas.microsoft.com/office/drawing/2014/main" id="{6ACE5A83-E8B6-4128-A564-E91C03DF5BA7}"/>
              </a:ext>
            </a:extLst>
          </p:cNvPr>
          <p:cNvSpPr txBox="1"/>
          <p:nvPr/>
        </p:nvSpPr>
        <p:spPr>
          <a:xfrm>
            <a:off x="5148923" y="3111280"/>
            <a:ext cx="1889000" cy="1200329"/>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100 % accuracy with moving and still pedestrians</a:t>
            </a:r>
          </a:p>
        </p:txBody>
      </p:sp>
      <p:sp>
        <p:nvSpPr>
          <p:cNvPr id="26" name="ZoneTexte 25">
            <a:extLst>
              <a:ext uri="{FF2B5EF4-FFF2-40B4-BE49-F238E27FC236}">
                <a16:creationId xmlns:a16="http://schemas.microsoft.com/office/drawing/2014/main" id="{2277A15B-1121-466E-9312-687E3CB3139C}"/>
              </a:ext>
            </a:extLst>
          </p:cNvPr>
          <p:cNvSpPr txBox="1"/>
          <p:nvPr/>
        </p:nvSpPr>
        <p:spPr>
          <a:xfrm>
            <a:off x="4432501" y="4611365"/>
            <a:ext cx="3326997" cy="369332"/>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Stop at 40 to 30 centimeters</a:t>
            </a:r>
          </a:p>
        </p:txBody>
      </p:sp>
    </p:spTree>
    <p:extLst>
      <p:ext uri="{BB962C8B-B14F-4D97-AF65-F5344CB8AC3E}">
        <p14:creationId xmlns:p14="http://schemas.microsoft.com/office/powerpoint/2010/main" val="145948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11</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STORY 2</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11</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56553"/>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8"/>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9">
            <a:duotone>
              <a:schemeClr val="accent2">
                <a:shade val="45000"/>
                <a:satMod val="135000"/>
              </a:schemeClr>
              <a:prstClr val="white"/>
            </a:duotone>
          </a:blip>
          <a:stretch>
            <a:fillRect/>
          </a:stretch>
        </p:blipFill>
        <p:spPr>
          <a:xfrm>
            <a:off x="76462" y="1895551"/>
            <a:ext cx="832197" cy="832197"/>
          </a:xfrm>
          <a:prstGeom prst="rect">
            <a:avLst/>
          </a:prstGeom>
        </p:spPr>
      </p:pic>
      <p:sp>
        <p:nvSpPr>
          <p:cNvPr id="15" name="TextBox 2">
            <a:extLst>
              <a:ext uri="{FF2B5EF4-FFF2-40B4-BE49-F238E27FC236}">
                <a16:creationId xmlns:a16="http://schemas.microsoft.com/office/drawing/2014/main" id="{F7610DD8-FE55-4210-9057-091C2BC8E4C9}"/>
              </a:ext>
            </a:extLst>
          </p:cNvPr>
          <p:cNvSpPr txBox="1"/>
          <p:nvPr/>
        </p:nvSpPr>
        <p:spPr>
          <a:xfrm>
            <a:off x="1210766" y="3157819"/>
            <a:ext cx="235698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000000"/>
              </a:solidFill>
              <a:latin typeface="Avenir Next LT Pro"/>
              <a:ea typeface="+mn-lt"/>
              <a:cs typeface="+mn-lt"/>
            </a:endParaRPr>
          </a:p>
        </p:txBody>
      </p:sp>
      <p:sp>
        <p:nvSpPr>
          <p:cNvPr id="5" name="ZoneTexte 18">
            <a:extLst>
              <a:ext uri="{FF2B5EF4-FFF2-40B4-BE49-F238E27FC236}">
                <a16:creationId xmlns:a16="http://schemas.microsoft.com/office/drawing/2014/main" id="{A6E8E586-580B-4307-876D-8ED62F471FDF}"/>
              </a:ext>
            </a:extLst>
          </p:cNvPr>
          <p:cNvSpPr txBox="1"/>
          <p:nvPr/>
        </p:nvSpPr>
        <p:spPr>
          <a:xfrm>
            <a:off x="3921803" y="1715610"/>
            <a:ext cx="4090972" cy="584775"/>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base">
              <a:buFont typeface="Arial,Sans-Serif"/>
              <a:buChar char="•"/>
            </a:pPr>
            <a:r>
              <a:rPr lang="en-US" sz="1600">
                <a:solidFill>
                  <a:srgbClr val="000000"/>
                </a:solidFill>
                <a:latin typeface="Avenir Next LT Pro"/>
                <a:ea typeface="+mn-lt"/>
                <a:cs typeface="+mn-lt"/>
              </a:rPr>
              <a:t>Place a </a:t>
            </a:r>
            <a:r>
              <a:rPr lang="en-US" sz="1600" b="1">
                <a:solidFill>
                  <a:srgbClr val="000000"/>
                </a:solidFill>
                <a:latin typeface="Avenir Next LT Pro"/>
                <a:ea typeface="+mn-lt"/>
                <a:cs typeface="+mn-lt"/>
              </a:rPr>
              <a:t>road sign</a:t>
            </a:r>
            <a:r>
              <a:rPr lang="en-US" sz="1600">
                <a:solidFill>
                  <a:srgbClr val="000000"/>
                </a:solidFill>
                <a:latin typeface="Avenir Next LT Pro"/>
                <a:ea typeface="+mn-lt"/>
                <a:cs typeface="+mn-lt"/>
              </a:rPr>
              <a:t> in front of the car</a:t>
            </a:r>
          </a:p>
          <a:p>
            <a:pPr marL="285750" indent="-285750">
              <a:buFont typeface="Arial,Sans-Serif"/>
              <a:buChar char="•"/>
            </a:pPr>
            <a:r>
              <a:rPr lang="en-US" sz="1600" b="1">
                <a:solidFill>
                  <a:srgbClr val="000000"/>
                </a:solidFill>
                <a:latin typeface="Avenir Next LT Pro"/>
                <a:cs typeface="Calibri"/>
              </a:rPr>
              <a:t>Identify</a:t>
            </a:r>
            <a:r>
              <a:rPr lang="en-US" sz="1600">
                <a:solidFill>
                  <a:srgbClr val="000000"/>
                </a:solidFill>
                <a:latin typeface="Avenir Next LT Pro"/>
                <a:cs typeface="Calibri"/>
              </a:rPr>
              <a:t> road signs and pedestrians</a:t>
            </a:r>
          </a:p>
        </p:txBody>
      </p:sp>
      <p:sp>
        <p:nvSpPr>
          <p:cNvPr id="7" name="ZoneTexte 22">
            <a:extLst>
              <a:ext uri="{FF2B5EF4-FFF2-40B4-BE49-F238E27FC236}">
                <a16:creationId xmlns:a16="http://schemas.microsoft.com/office/drawing/2014/main" id="{B13814F2-6639-B886-ABA7-2BCB86F252E7}"/>
              </a:ext>
            </a:extLst>
          </p:cNvPr>
          <p:cNvSpPr txBox="1"/>
          <p:nvPr/>
        </p:nvSpPr>
        <p:spPr>
          <a:xfrm>
            <a:off x="3921803" y="1355308"/>
            <a:ext cx="4092847" cy="369332"/>
          </a:xfrm>
          <a:prstGeom prst="rect">
            <a:avLst/>
          </a:prstGeom>
          <a:solidFill>
            <a:schemeClr val="bg2">
              <a:lumMod val="75000"/>
            </a:schemeClr>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err="1">
                <a:solidFill>
                  <a:schemeClr val="bg1"/>
                </a:solidFill>
                <a:latin typeface="Avenir Next LT Pro"/>
                <a:cs typeface="Calibri"/>
              </a:rPr>
              <a:t>Optimisation</a:t>
            </a:r>
            <a:r>
              <a:rPr lang="en-US" b="1">
                <a:solidFill>
                  <a:schemeClr val="bg1"/>
                </a:solidFill>
                <a:latin typeface="Avenir Next LT Pro"/>
                <a:cs typeface="Calibri"/>
              </a:rPr>
              <a:t> of </a:t>
            </a:r>
            <a:r>
              <a:rPr lang="en-US" b="1" err="1">
                <a:solidFill>
                  <a:schemeClr val="bg1"/>
                </a:solidFill>
                <a:latin typeface="Avenir Next LT Pro"/>
                <a:cs typeface="Calibri"/>
              </a:rPr>
              <a:t>datesets</a:t>
            </a:r>
            <a:endParaRPr lang="en-US" b="1" err="1">
              <a:solidFill>
                <a:schemeClr val="bg1"/>
              </a:solidFill>
              <a:latin typeface="Avenir Next LT Pro" panose="020B0504020202020204" pitchFamily="34" charset="0"/>
              <a:cs typeface="Calibri"/>
            </a:endParaRPr>
          </a:p>
        </p:txBody>
      </p:sp>
      <p:pic>
        <p:nvPicPr>
          <p:cNvPr id="19" name="图片 3">
            <a:extLst>
              <a:ext uri="{FF2B5EF4-FFF2-40B4-BE49-F238E27FC236}">
                <a16:creationId xmlns:a16="http://schemas.microsoft.com/office/drawing/2014/main" id="{D2120231-A9F4-4292-B6E8-D986B7EB5AD6}"/>
              </a:ext>
            </a:extLst>
          </p:cNvPr>
          <p:cNvPicPr>
            <a:picLocks noChangeAspect="1"/>
          </p:cNvPicPr>
          <p:nvPr/>
        </p:nvPicPr>
        <p:blipFill>
          <a:blip r:embed="rId10"/>
          <a:stretch>
            <a:fillRect/>
          </a:stretch>
        </p:blipFill>
        <p:spPr>
          <a:xfrm>
            <a:off x="1034281" y="3607990"/>
            <a:ext cx="1130853" cy="1130853"/>
          </a:xfrm>
          <a:prstGeom prst="rect">
            <a:avLst/>
          </a:prstGeom>
        </p:spPr>
      </p:pic>
      <p:pic>
        <p:nvPicPr>
          <p:cNvPr id="21" name="图片 21" descr="图标&#10;&#10;已自动生成说明">
            <a:extLst>
              <a:ext uri="{FF2B5EF4-FFF2-40B4-BE49-F238E27FC236}">
                <a16:creationId xmlns:a16="http://schemas.microsoft.com/office/drawing/2014/main" id="{52FD73A5-499B-1228-4886-AE7CD6C36CCC}"/>
              </a:ext>
            </a:extLst>
          </p:cNvPr>
          <p:cNvPicPr>
            <a:picLocks noChangeAspect="1"/>
          </p:cNvPicPr>
          <p:nvPr/>
        </p:nvPicPr>
        <p:blipFill>
          <a:blip r:embed="rId11"/>
          <a:stretch>
            <a:fillRect/>
          </a:stretch>
        </p:blipFill>
        <p:spPr>
          <a:xfrm>
            <a:off x="4680227" y="2554355"/>
            <a:ext cx="932071" cy="898940"/>
          </a:xfrm>
          <a:prstGeom prst="rect">
            <a:avLst/>
          </a:prstGeom>
        </p:spPr>
      </p:pic>
      <p:sp>
        <p:nvSpPr>
          <p:cNvPr id="23" name="TextBox 2">
            <a:extLst>
              <a:ext uri="{FF2B5EF4-FFF2-40B4-BE49-F238E27FC236}">
                <a16:creationId xmlns:a16="http://schemas.microsoft.com/office/drawing/2014/main" id="{30C61745-0B7A-29FE-9F44-0A46E6A3E9F5}"/>
              </a:ext>
            </a:extLst>
          </p:cNvPr>
          <p:cNvSpPr txBox="1"/>
          <p:nvPr/>
        </p:nvSpPr>
        <p:spPr>
          <a:xfrm>
            <a:off x="5345849" y="2821566"/>
            <a:ext cx="235698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000000"/>
                </a:solidFill>
                <a:latin typeface="Avenir Next LT Pro"/>
                <a:ea typeface="+mn-lt"/>
                <a:cs typeface="+mn-lt"/>
              </a:rPr>
              <a:t>1500+</a:t>
            </a:r>
          </a:p>
        </p:txBody>
      </p:sp>
      <p:pic>
        <p:nvPicPr>
          <p:cNvPr id="24" name="图片 24" descr="图标&#10;&#10;已自动生成说明">
            <a:extLst>
              <a:ext uri="{FF2B5EF4-FFF2-40B4-BE49-F238E27FC236}">
                <a16:creationId xmlns:a16="http://schemas.microsoft.com/office/drawing/2014/main" id="{2FD5131E-F093-6344-4739-0C8BD9F6EB5F}"/>
              </a:ext>
            </a:extLst>
          </p:cNvPr>
          <p:cNvPicPr>
            <a:picLocks noChangeAspect="1"/>
          </p:cNvPicPr>
          <p:nvPr/>
        </p:nvPicPr>
        <p:blipFill>
          <a:blip r:embed="rId12"/>
          <a:stretch>
            <a:fillRect/>
          </a:stretch>
        </p:blipFill>
        <p:spPr>
          <a:xfrm>
            <a:off x="4702312" y="5514008"/>
            <a:ext cx="921028" cy="843723"/>
          </a:xfrm>
          <a:prstGeom prst="rect">
            <a:avLst/>
          </a:prstGeom>
        </p:spPr>
      </p:pic>
      <p:pic>
        <p:nvPicPr>
          <p:cNvPr id="25" name="图片 25">
            <a:extLst>
              <a:ext uri="{FF2B5EF4-FFF2-40B4-BE49-F238E27FC236}">
                <a16:creationId xmlns:a16="http://schemas.microsoft.com/office/drawing/2014/main" id="{6FFA4F88-A7AB-397F-7DF1-98125DCF792C}"/>
              </a:ext>
            </a:extLst>
          </p:cNvPr>
          <p:cNvPicPr>
            <a:picLocks noChangeAspect="1"/>
          </p:cNvPicPr>
          <p:nvPr/>
        </p:nvPicPr>
        <p:blipFill>
          <a:blip r:embed="rId13"/>
          <a:stretch>
            <a:fillRect/>
          </a:stretch>
        </p:blipFill>
        <p:spPr>
          <a:xfrm>
            <a:off x="4691270" y="4122530"/>
            <a:ext cx="921027" cy="887897"/>
          </a:xfrm>
          <a:prstGeom prst="rect">
            <a:avLst/>
          </a:prstGeom>
        </p:spPr>
      </p:pic>
      <p:pic>
        <p:nvPicPr>
          <p:cNvPr id="26" name="图片 26">
            <a:extLst>
              <a:ext uri="{FF2B5EF4-FFF2-40B4-BE49-F238E27FC236}">
                <a16:creationId xmlns:a16="http://schemas.microsoft.com/office/drawing/2014/main" id="{86AE9B66-E3A1-F7E5-003E-0F874AF0878C}"/>
              </a:ext>
            </a:extLst>
          </p:cNvPr>
          <p:cNvPicPr>
            <a:picLocks noChangeAspect="1"/>
          </p:cNvPicPr>
          <p:nvPr/>
        </p:nvPicPr>
        <p:blipFill rotWithShape="1">
          <a:blip r:embed="rId14"/>
          <a:srcRect r="54618" b="-403"/>
          <a:stretch/>
        </p:blipFill>
        <p:spPr>
          <a:xfrm>
            <a:off x="4039704" y="3813314"/>
            <a:ext cx="758997" cy="2765306"/>
          </a:xfrm>
          <a:prstGeom prst="rect">
            <a:avLst/>
          </a:prstGeom>
        </p:spPr>
      </p:pic>
      <p:pic>
        <p:nvPicPr>
          <p:cNvPr id="27" name="图片 27" descr="图标&#10;&#10;已自动生成说明">
            <a:extLst>
              <a:ext uri="{FF2B5EF4-FFF2-40B4-BE49-F238E27FC236}">
                <a16:creationId xmlns:a16="http://schemas.microsoft.com/office/drawing/2014/main" id="{C1321208-E46E-8193-AA4C-FDD102E7C64A}"/>
              </a:ext>
            </a:extLst>
          </p:cNvPr>
          <p:cNvPicPr>
            <a:picLocks noChangeAspect="1"/>
          </p:cNvPicPr>
          <p:nvPr/>
        </p:nvPicPr>
        <p:blipFill>
          <a:blip r:embed="rId15"/>
          <a:stretch>
            <a:fillRect/>
          </a:stretch>
        </p:blipFill>
        <p:spPr>
          <a:xfrm>
            <a:off x="4691268" y="4796182"/>
            <a:ext cx="921028" cy="887897"/>
          </a:xfrm>
          <a:prstGeom prst="rect">
            <a:avLst/>
          </a:prstGeom>
        </p:spPr>
      </p:pic>
      <p:pic>
        <p:nvPicPr>
          <p:cNvPr id="28" name="图片 28" descr="图标&#10;&#10;已自动生成说明">
            <a:extLst>
              <a:ext uri="{FF2B5EF4-FFF2-40B4-BE49-F238E27FC236}">
                <a16:creationId xmlns:a16="http://schemas.microsoft.com/office/drawing/2014/main" id="{C13B91DB-A06D-51E0-DF45-50C57FEE8E9C}"/>
              </a:ext>
            </a:extLst>
          </p:cNvPr>
          <p:cNvPicPr>
            <a:picLocks noChangeAspect="1"/>
          </p:cNvPicPr>
          <p:nvPr/>
        </p:nvPicPr>
        <p:blipFill>
          <a:blip r:embed="rId16"/>
          <a:stretch>
            <a:fillRect/>
          </a:stretch>
        </p:blipFill>
        <p:spPr>
          <a:xfrm flipV="1">
            <a:off x="4680226" y="3431208"/>
            <a:ext cx="932070" cy="912192"/>
          </a:xfrm>
          <a:prstGeom prst="rect">
            <a:avLst/>
          </a:prstGeom>
        </p:spPr>
      </p:pic>
      <p:pic>
        <p:nvPicPr>
          <p:cNvPr id="29" name="图片 29">
            <a:extLst>
              <a:ext uri="{FF2B5EF4-FFF2-40B4-BE49-F238E27FC236}">
                <a16:creationId xmlns:a16="http://schemas.microsoft.com/office/drawing/2014/main" id="{CA3AFF5A-7152-8F4D-8380-A4867F6B2D72}"/>
              </a:ext>
            </a:extLst>
          </p:cNvPr>
          <p:cNvPicPr>
            <a:picLocks noChangeAspect="1"/>
          </p:cNvPicPr>
          <p:nvPr/>
        </p:nvPicPr>
        <p:blipFill rotWithShape="1">
          <a:blip r:embed="rId17"/>
          <a:srcRect l="17269" t="30645" r="21226" b="43851"/>
          <a:stretch/>
        </p:blipFill>
        <p:spPr>
          <a:xfrm rot="5400000">
            <a:off x="4923182" y="6430618"/>
            <a:ext cx="527652" cy="213713"/>
          </a:xfrm>
          <a:prstGeom prst="rect">
            <a:avLst/>
          </a:prstGeom>
        </p:spPr>
      </p:pic>
      <p:sp>
        <p:nvSpPr>
          <p:cNvPr id="30" name="TextBox 2">
            <a:extLst>
              <a:ext uri="{FF2B5EF4-FFF2-40B4-BE49-F238E27FC236}">
                <a16:creationId xmlns:a16="http://schemas.microsoft.com/office/drawing/2014/main" id="{9806989A-B1AF-58F5-66B2-4AD25F2804CB}"/>
              </a:ext>
            </a:extLst>
          </p:cNvPr>
          <p:cNvSpPr txBox="1"/>
          <p:nvPr/>
        </p:nvSpPr>
        <p:spPr>
          <a:xfrm>
            <a:off x="5290632" y="4643740"/>
            <a:ext cx="235698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000000"/>
                </a:solidFill>
                <a:latin typeface="Avenir Next LT Pro"/>
                <a:ea typeface="+mn-lt"/>
                <a:cs typeface="+mn-lt"/>
              </a:rPr>
              <a:t>500+</a:t>
            </a:r>
          </a:p>
        </p:txBody>
      </p:sp>
      <p:pic>
        <p:nvPicPr>
          <p:cNvPr id="32" name="图片 26">
            <a:extLst>
              <a:ext uri="{FF2B5EF4-FFF2-40B4-BE49-F238E27FC236}">
                <a16:creationId xmlns:a16="http://schemas.microsoft.com/office/drawing/2014/main" id="{590AD97E-3534-362D-718B-D51301DCE430}"/>
              </a:ext>
            </a:extLst>
          </p:cNvPr>
          <p:cNvPicPr>
            <a:picLocks noChangeAspect="1"/>
          </p:cNvPicPr>
          <p:nvPr/>
        </p:nvPicPr>
        <p:blipFill rotWithShape="1">
          <a:blip r:embed="rId14"/>
          <a:srcRect r="54618" b="-403"/>
          <a:stretch/>
        </p:blipFill>
        <p:spPr>
          <a:xfrm>
            <a:off x="2780748" y="3150705"/>
            <a:ext cx="747953" cy="2124785"/>
          </a:xfrm>
          <a:prstGeom prst="rect">
            <a:avLst/>
          </a:prstGeom>
        </p:spPr>
      </p:pic>
      <p:graphicFrame>
        <p:nvGraphicFramePr>
          <p:cNvPr id="12" name="表格 11">
            <a:extLst>
              <a:ext uri="{FF2B5EF4-FFF2-40B4-BE49-F238E27FC236}">
                <a16:creationId xmlns:a16="http://schemas.microsoft.com/office/drawing/2014/main" id="{9CD46D53-A3ED-6795-B988-1A90D240F5AC}"/>
              </a:ext>
            </a:extLst>
          </p:cNvPr>
          <p:cNvGraphicFramePr>
            <a:graphicFrameLocks noGrp="1"/>
          </p:cNvGraphicFramePr>
          <p:nvPr>
            <p:extLst>
              <p:ext uri="{D42A27DB-BD31-4B8C-83A1-F6EECF244321}">
                <p14:modId xmlns:p14="http://schemas.microsoft.com/office/powerpoint/2010/main" val="1663246343"/>
              </p:ext>
            </p:extLst>
          </p:nvPr>
        </p:nvGraphicFramePr>
        <p:xfrm>
          <a:off x="8537161" y="1697603"/>
          <a:ext cx="2776378" cy="2011680"/>
        </p:xfrm>
        <a:graphic>
          <a:graphicData uri="http://schemas.openxmlformats.org/drawingml/2006/table">
            <a:tbl>
              <a:tblPr firstRow="1" bandRow="1">
                <a:tableStyleId>{5C22544A-7EE6-4342-B048-85BDC9FD1C3A}</a:tableStyleId>
              </a:tblPr>
              <a:tblGrid>
                <a:gridCol w="1388189">
                  <a:extLst>
                    <a:ext uri="{9D8B030D-6E8A-4147-A177-3AD203B41FA5}">
                      <a16:colId xmlns:a16="http://schemas.microsoft.com/office/drawing/2014/main" val="264926763"/>
                    </a:ext>
                  </a:extLst>
                </a:gridCol>
                <a:gridCol w="1388189">
                  <a:extLst>
                    <a:ext uri="{9D8B030D-6E8A-4147-A177-3AD203B41FA5}">
                      <a16:colId xmlns:a16="http://schemas.microsoft.com/office/drawing/2014/main" val="2534745273"/>
                    </a:ext>
                  </a:extLst>
                </a:gridCol>
              </a:tblGrid>
              <a:tr h="311542">
                <a:tc>
                  <a:txBody>
                    <a:bodyPr/>
                    <a:lstStyle/>
                    <a:p>
                      <a:pPr algn="ctr" fontAlgn="base"/>
                      <a:r>
                        <a:rPr lang="en-US" sz="1600">
                          <a:effectLst/>
                        </a:rPr>
                        <a:t>Class​</a:t>
                      </a:r>
                      <a:endParaRPr lang="en-US" sz="1600" b="1">
                        <a:solidFill>
                          <a:srgbClr val="FFFFFF"/>
                        </a:solidFill>
                        <a:effectLst/>
                      </a:endParaRPr>
                    </a:p>
                  </a:txBody>
                  <a:tcPr anchor="b"/>
                </a:tc>
                <a:tc>
                  <a:txBody>
                    <a:bodyPr/>
                    <a:lstStyle/>
                    <a:p>
                      <a:pPr algn="ctr" fontAlgn="base"/>
                      <a:r>
                        <a:rPr lang="en-US" sz="1600" err="1">
                          <a:effectLst/>
                        </a:rPr>
                        <a:t>mAP</a:t>
                      </a:r>
                      <a:r>
                        <a:rPr lang="en-US" sz="1600">
                          <a:effectLst/>
                        </a:rPr>
                        <a:t> [%]​</a:t>
                      </a:r>
                      <a:endParaRPr lang="en-US" sz="1600" b="1">
                        <a:solidFill>
                          <a:srgbClr val="FFFFFF"/>
                        </a:solidFill>
                        <a:effectLst/>
                      </a:endParaRPr>
                    </a:p>
                  </a:txBody>
                  <a:tcPr anchor="b"/>
                </a:tc>
                <a:extLst>
                  <a:ext uri="{0D108BD9-81ED-4DB2-BD59-A6C34878D82A}">
                    <a16:rowId xmlns:a16="http://schemas.microsoft.com/office/drawing/2014/main" val="2106473799"/>
                  </a:ext>
                </a:extLst>
              </a:tr>
              <a:tr h="311542">
                <a:tc>
                  <a:txBody>
                    <a:bodyPr/>
                    <a:lstStyle/>
                    <a:p>
                      <a:pPr algn="ctr" fontAlgn="base"/>
                      <a:r>
                        <a:rPr lang="en-US" sz="1600">
                          <a:effectLst/>
                        </a:rPr>
                        <a:t>Pedestrian​</a:t>
                      </a:r>
                      <a:endParaRPr lang="en-US" sz="1600">
                        <a:solidFill>
                          <a:srgbClr val="282F39"/>
                        </a:solidFill>
                        <a:effectLst/>
                      </a:endParaRPr>
                    </a:p>
                  </a:txBody>
                  <a:tcPr anchor="b"/>
                </a:tc>
                <a:tc>
                  <a:txBody>
                    <a:bodyPr/>
                    <a:lstStyle/>
                    <a:p>
                      <a:pPr algn="ctr" fontAlgn="base"/>
                      <a:r>
                        <a:rPr lang="en-US" sz="1600">
                          <a:effectLst/>
                        </a:rPr>
                        <a:t>89.33​</a:t>
                      </a:r>
                      <a:endParaRPr lang="en-US" sz="1600">
                        <a:solidFill>
                          <a:srgbClr val="282F39"/>
                        </a:solidFill>
                        <a:effectLst/>
                      </a:endParaRPr>
                    </a:p>
                  </a:txBody>
                  <a:tcPr anchor="b"/>
                </a:tc>
                <a:extLst>
                  <a:ext uri="{0D108BD9-81ED-4DB2-BD59-A6C34878D82A}">
                    <a16:rowId xmlns:a16="http://schemas.microsoft.com/office/drawing/2014/main" val="231730226"/>
                  </a:ext>
                </a:extLst>
              </a:tr>
              <a:tr h="296707">
                <a:tc>
                  <a:txBody>
                    <a:bodyPr/>
                    <a:lstStyle/>
                    <a:p>
                      <a:pPr algn="ctr" fontAlgn="base"/>
                      <a:r>
                        <a:rPr lang="en-US" sz="1600">
                          <a:effectLst/>
                        </a:rPr>
                        <a:t>Stop Sign​</a:t>
                      </a:r>
                      <a:endParaRPr lang="en-US" sz="1600">
                        <a:solidFill>
                          <a:srgbClr val="282F39"/>
                        </a:solidFill>
                        <a:effectLst/>
                      </a:endParaRPr>
                    </a:p>
                  </a:txBody>
                  <a:tcPr anchor="b"/>
                </a:tc>
                <a:tc>
                  <a:txBody>
                    <a:bodyPr/>
                    <a:lstStyle/>
                    <a:p>
                      <a:pPr algn="ctr" fontAlgn="base"/>
                      <a:r>
                        <a:rPr lang="en-US" sz="1600">
                          <a:effectLst/>
                        </a:rPr>
                        <a:t>99.72​</a:t>
                      </a:r>
                      <a:endParaRPr lang="en-US" sz="1600">
                        <a:solidFill>
                          <a:srgbClr val="282F39"/>
                        </a:solidFill>
                        <a:effectLst/>
                      </a:endParaRPr>
                    </a:p>
                  </a:txBody>
                  <a:tcPr anchor="b"/>
                </a:tc>
                <a:extLst>
                  <a:ext uri="{0D108BD9-81ED-4DB2-BD59-A6C34878D82A}">
                    <a16:rowId xmlns:a16="http://schemas.microsoft.com/office/drawing/2014/main" val="1939371603"/>
                  </a:ext>
                </a:extLst>
              </a:tr>
              <a:tr h="311542">
                <a:tc>
                  <a:txBody>
                    <a:bodyPr/>
                    <a:lstStyle/>
                    <a:p>
                      <a:pPr algn="ctr" fontAlgn="base"/>
                      <a:r>
                        <a:rPr lang="en-US" sz="1600">
                          <a:effectLst/>
                        </a:rPr>
                        <a:t>50 km/h​</a:t>
                      </a:r>
                      <a:endParaRPr lang="en-US" sz="1600">
                        <a:solidFill>
                          <a:srgbClr val="282F39"/>
                        </a:solidFill>
                        <a:effectLst/>
                      </a:endParaRPr>
                    </a:p>
                  </a:txBody>
                  <a:tcPr anchor="b"/>
                </a:tc>
                <a:tc>
                  <a:txBody>
                    <a:bodyPr/>
                    <a:lstStyle/>
                    <a:p>
                      <a:pPr algn="ctr" fontAlgn="base"/>
                      <a:r>
                        <a:rPr lang="en-US" sz="1600">
                          <a:effectLst/>
                        </a:rPr>
                        <a:t>59.29​</a:t>
                      </a:r>
                      <a:endParaRPr lang="en-US" sz="1600">
                        <a:solidFill>
                          <a:srgbClr val="282F39"/>
                        </a:solidFill>
                        <a:effectLst/>
                      </a:endParaRPr>
                    </a:p>
                  </a:txBody>
                  <a:tcPr anchor="b"/>
                </a:tc>
                <a:extLst>
                  <a:ext uri="{0D108BD9-81ED-4DB2-BD59-A6C34878D82A}">
                    <a16:rowId xmlns:a16="http://schemas.microsoft.com/office/drawing/2014/main" val="2626664057"/>
                  </a:ext>
                </a:extLst>
              </a:tr>
              <a:tr h="311542">
                <a:tc>
                  <a:txBody>
                    <a:bodyPr/>
                    <a:lstStyle/>
                    <a:p>
                      <a:pPr algn="ctr" fontAlgn="base"/>
                      <a:r>
                        <a:rPr lang="en-US" sz="1600">
                          <a:effectLst/>
                        </a:rPr>
                        <a:t>30 km/h​</a:t>
                      </a:r>
                      <a:endParaRPr lang="en-US" sz="1600">
                        <a:solidFill>
                          <a:srgbClr val="282F39"/>
                        </a:solidFill>
                        <a:effectLst/>
                      </a:endParaRPr>
                    </a:p>
                  </a:txBody>
                  <a:tcPr anchor="b"/>
                </a:tc>
                <a:tc>
                  <a:txBody>
                    <a:bodyPr/>
                    <a:lstStyle/>
                    <a:p>
                      <a:pPr algn="ctr" fontAlgn="base"/>
                      <a:r>
                        <a:rPr lang="en-US" sz="1600">
                          <a:effectLst/>
                        </a:rPr>
                        <a:t>67.37​</a:t>
                      </a:r>
                      <a:endParaRPr lang="en-US" sz="1600">
                        <a:solidFill>
                          <a:srgbClr val="282F39"/>
                        </a:solidFill>
                        <a:effectLst/>
                      </a:endParaRPr>
                    </a:p>
                  </a:txBody>
                  <a:tcPr anchor="b"/>
                </a:tc>
                <a:extLst>
                  <a:ext uri="{0D108BD9-81ED-4DB2-BD59-A6C34878D82A}">
                    <a16:rowId xmlns:a16="http://schemas.microsoft.com/office/drawing/2014/main" val="531917019"/>
                  </a:ext>
                </a:extLst>
              </a:tr>
              <a:tr h="326377">
                <a:tc>
                  <a:txBody>
                    <a:bodyPr/>
                    <a:lstStyle/>
                    <a:p>
                      <a:pPr algn="ctr" fontAlgn="base"/>
                      <a:r>
                        <a:rPr lang="en-US" sz="1600">
                          <a:effectLst/>
                        </a:rPr>
                        <a:t>Speed bump​</a:t>
                      </a:r>
                      <a:endParaRPr lang="en-US" sz="1600">
                        <a:solidFill>
                          <a:srgbClr val="282F39"/>
                        </a:solidFill>
                        <a:effectLst/>
                      </a:endParaRPr>
                    </a:p>
                  </a:txBody>
                  <a:tcPr anchor="b"/>
                </a:tc>
                <a:tc>
                  <a:txBody>
                    <a:bodyPr/>
                    <a:lstStyle/>
                    <a:p>
                      <a:pPr algn="ctr" fontAlgn="base"/>
                      <a:r>
                        <a:rPr lang="en-US" sz="1600">
                          <a:effectLst/>
                        </a:rPr>
                        <a:t>99.7​</a:t>
                      </a:r>
                      <a:endParaRPr lang="en-US" sz="1600">
                        <a:solidFill>
                          <a:srgbClr val="282F39"/>
                        </a:solidFill>
                        <a:effectLst/>
                      </a:endParaRPr>
                    </a:p>
                  </a:txBody>
                  <a:tcPr anchor="b"/>
                </a:tc>
                <a:extLst>
                  <a:ext uri="{0D108BD9-81ED-4DB2-BD59-A6C34878D82A}">
                    <a16:rowId xmlns:a16="http://schemas.microsoft.com/office/drawing/2014/main" val="3933870402"/>
                  </a:ext>
                </a:extLst>
              </a:tr>
            </a:tbl>
          </a:graphicData>
        </a:graphic>
      </p:graphicFrame>
      <p:graphicFrame>
        <p:nvGraphicFramePr>
          <p:cNvPr id="20" name="表格 19">
            <a:extLst>
              <a:ext uri="{FF2B5EF4-FFF2-40B4-BE49-F238E27FC236}">
                <a16:creationId xmlns:a16="http://schemas.microsoft.com/office/drawing/2014/main" id="{F38A9FFB-76E8-919B-1B8E-546CE870466F}"/>
              </a:ext>
            </a:extLst>
          </p:cNvPr>
          <p:cNvGraphicFramePr>
            <a:graphicFrameLocks noGrp="1"/>
          </p:cNvGraphicFramePr>
          <p:nvPr>
            <p:extLst>
              <p:ext uri="{D42A27DB-BD31-4B8C-83A1-F6EECF244321}">
                <p14:modId xmlns:p14="http://schemas.microsoft.com/office/powerpoint/2010/main" val="2314800545"/>
              </p:ext>
            </p:extLst>
          </p:nvPr>
        </p:nvGraphicFramePr>
        <p:xfrm>
          <a:off x="8526117" y="4303864"/>
          <a:ext cx="2759874" cy="1839239"/>
        </p:xfrm>
        <a:graphic>
          <a:graphicData uri="http://schemas.openxmlformats.org/drawingml/2006/table">
            <a:tbl>
              <a:tblPr firstRow="1" bandRow="1">
                <a:tableStyleId>{5C22544A-7EE6-4342-B048-85BDC9FD1C3A}</a:tableStyleId>
              </a:tblPr>
              <a:tblGrid>
                <a:gridCol w="1379937">
                  <a:extLst>
                    <a:ext uri="{9D8B030D-6E8A-4147-A177-3AD203B41FA5}">
                      <a16:colId xmlns:a16="http://schemas.microsoft.com/office/drawing/2014/main" val="1545634444"/>
                    </a:ext>
                  </a:extLst>
                </a:gridCol>
                <a:gridCol w="1379937">
                  <a:extLst>
                    <a:ext uri="{9D8B030D-6E8A-4147-A177-3AD203B41FA5}">
                      <a16:colId xmlns:a16="http://schemas.microsoft.com/office/drawing/2014/main" val="1712554222"/>
                    </a:ext>
                  </a:extLst>
                </a:gridCol>
              </a:tblGrid>
              <a:tr h="260415">
                <a:tc>
                  <a:txBody>
                    <a:bodyPr/>
                    <a:lstStyle/>
                    <a:p>
                      <a:pPr algn="ctr" fontAlgn="base"/>
                      <a:r>
                        <a:rPr lang="en-US" sz="1400">
                          <a:effectLst/>
                        </a:rPr>
                        <a:t>Class​</a:t>
                      </a:r>
                      <a:endParaRPr lang="en-US" sz="1400" b="1" i="0">
                        <a:solidFill>
                          <a:srgbClr val="FFFFFF"/>
                        </a:solidFill>
                        <a:effectLst/>
                      </a:endParaRPr>
                    </a:p>
                  </a:txBody>
                  <a:tcPr anchor="b"/>
                </a:tc>
                <a:tc>
                  <a:txBody>
                    <a:bodyPr/>
                    <a:lstStyle/>
                    <a:p>
                      <a:pPr algn="ctr" fontAlgn="base"/>
                      <a:r>
                        <a:rPr lang="en-US" sz="1400" err="1">
                          <a:effectLst/>
                        </a:rPr>
                        <a:t>mAP</a:t>
                      </a:r>
                      <a:r>
                        <a:rPr lang="en-US" sz="1400">
                          <a:effectLst/>
                        </a:rPr>
                        <a:t> [%]​</a:t>
                      </a:r>
                      <a:endParaRPr lang="en-US" sz="1400" b="1" i="0">
                        <a:solidFill>
                          <a:srgbClr val="FFFFFF"/>
                        </a:solidFill>
                        <a:effectLst/>
                      </a:endParaRPr>
                    </a:p>
                  </a:txBody>
                  <a:tcPr anchor="b"/>
                </a:tc>
                <a:extLst>
                  <a:ext uri="{0D108BD9-81ED-4DB2-BD59-A6C34878D82A}">
                    <a16:rowId xmlns:a16="http://schemas.microsoft.com/office/drawing/2014/main" val="1621599258"/>
                  </a:ext>
                </a:extLst>
              </a:tr>
              <a:tr h="260415">
                <a:tc>
                  <a:txBody>
                    <a:bodyPr/>
                    <a:lstStyle/>
                    <a:p>
                      <a:pPr algn="ctr" fontAlgn="base"/>
                      <a:r>
                        <a:rPr lang="en-US" sz="1400">
                          <a:effectLst/>
                        </a:rPr>
                        <a:t>Pedestrian​</a:t>
                      </a:r>
                      <a:endParaRPr lang="en-US" sz="1400" b="0" i="0">
                        <a:solidFill>
                          <a:srgbClr val="282F39"/>
                        </a:solidFill>
                        <a:effectLst/>
                      </a:endParaRPr>
                    </a:p>
                  </a:txBody>
                  <a:tcPr anchor="b"/>
                </a:tc>
                <a:tc>
                  <a:txBody>
                    <a:bodyPr/>
                    <a:lstStyle/>
                    <a:p>
                      <a:pPr algn="ctr" fontAlgn="base"/>
                      <a:r>
                        <a:rPr lang="en-US" sz="1400">
                          <a:solidFill>
                            <a:srgbClr val="FF0000"/>
                          </a:solidFill>
                          <a:effectLst/>
                        </a:rPr>
                        <a:t>95.8 </a:t>
                      </a:r>
                    </a:p>
                  </a:txBody>
                  <a:tcPr anchor="b"/>
                </a:tc>
                <a:extLst>
                  <a:ext uri="{0D108BD9-81ED-4DB2-BD59-A6C34878D82A}">
                    <a16:rowId xmlns:a16="http://schemas.microsoft.com/office/drawing/2014/main" val="133950924"/>
                  </a:ext>
                </a:extLst>
              </a:tr>
              <a:tr h="246709">
                <a:tc>
                  <a:txBody>
                    <a:bodyPr/>
                    <a:lstStyle/>
                    <a:p>
                      <a:pPr algn="ctr" fontAlgn="base"/>
                      <a:r>
                        <a:rPr lang="en-US" sz="1400">
                          <a:effectLst/>
                        </a:rPr>
                        <a:t> Stop Sign​</a:t>
                      </a:r>
                      <a:endParaRPr lang="en-US" sz="1400" b="0" i="0">
                        <a:solidFill>
                          <a:srgbClr val="282F39"/>
                        </a:solidFill>
                        <a:effectLst/>
                      </a:endParaRPr>
                    </a:p>
                  </a:txBody>
                  <a:tcPr anchor="b"/>
                </a:tc>
                <a:tc>
                  <a:txBody>
                    <a:bodyPr/>
                    <a:lstStyle/>
                    <a:p>
                      <a:pPr algn="ctr" fontAlgn="base"/>
                      <a:r>
                        <a:rPr lang="en-US" sz="1400">
                          <a:effectLst/>
                        </a:rPr>
                        <a:t>100​</a:t>
                      </a:r>
                      <a:endParaRPr lang="en-US" sz="1400" b="0" i="0">
                        <a:solidFill>
                          <a:srgbClr val="282F39"/>
                        </a:solidFill>
                        <a:effectLst/>
                      </a:endParaRPr>
                    </a:p>
                  </a:txBody>
                  <a:tcPr anchor="b"/>
                </a:tc>
                <a:extLst>
                  <a:ext uri="{0D108BD9-81ED-4DB2-BD59-A6C34878D82A}">
                    <a16:rowId xmlns:a16="http://schemas.microsoft.com/office/drawing/2014/main" val="195596789"/>
                  </a:ext>
                </a:extLst>
              </a:tr>
              <a:tr h="260415">
                <a:tc>
                  <a:txBody>
                    <a:bodyPr/>
                    <a:lstStyle/>
                    <a:p>
                      <a:pPr algn="ctr" fontAlgn="base"/>
                      <a:r>
                        <a:rPr lang="en-US" sz="1400">
                          <a:effectLst/>
                        </a:rPr>
                        <a:t>50 km/h​</a:t>
                      </a:r>
                      <a:endParaRPr lang="en-US" sz="1400" b="0" i="0">
                        <a:solidFill>
                          <a:srgbClr val="282F39"/>
                        </a:solidFill>
                        <a:effectLst/>
                      </a:endParaRPr>
                    </a:p>
                  </a:txBody>
                  <a:tcPr anchor="b"/>
                </a:tc>
                <a:tc>
                  <a:txBody>
                    <a:bodyPr/>
                    <a:lstStyle/>
                    <a:p>
                      <a:pPr algn="ctr" fontAlgn="base"/>
                      <a:r>
                        <a:rPr lang="en-US" sz="1400">
                          <a:effectLst/>
                        </a:rPr>
                        <a:t>100</a:t>
                      </a:r>
                    </a:p>
                  </a:txBody>
                  <a:tcPr anchor="b"/>
                </a:tc>
                <a:extLst>
                  <a:ext uri="{0D108BD9-81ED-4DB2-BD59-A6C34878D82A}">
                    <a16:rowId xmlns:a16="http://schemas.microsoft.com/office/drawing/2014/main" val="1743762702"/>
                  </a:ext>
                </a:extLst>
              </a:tr>
              <a:tr h="260415">
                <a:tc>
                  <a:txBody>
                    <a:bodyPr/>
                    <a:lstStyle/>
                    <a:p>
                      <a:pPr algn="ctr" fontAlgn="base"/>
                      <a:r>
                        <a:rPr lang="en-US" sz="1400">
                          <a:effectLst/>
                        </a:rPr>
                        <a:t>30 km/h​</a:t>
                      </a:r>
                      <a:endParaRPr lang="en-US" sz="1400" b="0" i="0">
                        <a:solidFill>
                          <a:srgbClr val="282F39"/>
                        </a:solidFill>
                        <a:effectLst/>
                      </a:endParaRPr>
                    </a:p>
                  </a:txBody>
                  <a:tcPr anchor="b"/>
                </a:tc>
                <a:tc>
                  <a:txBody>
                    <a:bodyPr/>
                    <a:lstStyle/>
                    <a:p>
                      <a:pPr algn="ctr" fontAlgn="base"/>
                      <a:r>
                        <a:rPr lang="en-US" sz="1400">
                          <a:effectLst/>
                        </a:rPr>
                        <a:t>82.8</a:t>
                      </a:r>
                      <a:endParaRPr lang="en-US" sz="1400" b="0" i="0">
                        <a:solidFill>
                          <a:srgbClr val="282F39"/>
                        </a:solidFill>
                        <a:effectLst/>
                      </a:endParaRPr>
                    </a:p>
                  </a:txBody>
                  <a:tcPr anchor="b"/>
                </a:tc>
                <a:extLst>
                  <a:ext uri="{0D108BD9-81ED-4DB2-BD59-A6C34878D82A}">
                    <a16:rowId xmlns:a16="http://schemas.microsoft.com/office/drawing/2014/main" val="711574350"/>
                  </a:ext>
                </a:extLst>
              </a:tr>
              <a:tr h="315239">
                <a:tc>
                  <a:txBody>
                    <a:bodyPr/>
                    <a:lstStyle/>
                    <a:p>
                      <a:pPr algn="ctr" fontAlgn="base"/>
                      <a:r>
                        <a:rPr lang="en-US" sz="1400">
                          <a:effectLst/>
                        </a:rPr>
                        <a:t>Speed bump​</a:t>
                      </a:r>
                      <a:endParaRPr lang="en-US" sz="1400" b="0" i="0">
                        <a:solidFill>
                          <a:srgbClr val="282F39"/>
                        </a:solidFill>
                        <a:effectLst/>
                      </a:endParaRPr>
                    </a:p>
                  </a:txBody>
                  <a:tcPr anchor="b"/>
                </a:tc>
                <a:tc>
                  <a:txBody>
                    <a:bodyPr/>
                    <a:lstStyle/>
                    <a:p>
                      <a:pPr algn="ctr" fontAlgn="base"/>
                      <a:r>
                        <a:rPr lang="en-US" sz="1400">
                          <a:effectLst/>
                        </a:rPr>
                        <a:t>100</a:t>
                      </a:r>
                    </a:p>
                  </a:txBody>
                  <a:tcPr anchor="b"/>
                </a:tc>
                <a:extLst>
                  <a:ext uri="{0D108BD9-81ED-4DB2-BD59-A6C34878D82A}">
                    <a16:rowId xmlns:a16="http://schemas.microsoft.com/office/drawing/2014/main" val="3092794840"/>
                  </a:ext>
                </a:extLst>
              </a:tr>
            </a:tbl>
          </a:graphicData>
        </a:graphic>
      </p:graphicFrame>
      <p:pic>
        <p:nvPicPr>
          <p:cNvPr id="31" name="Graphique 5" descr="Flèche : droite avec un remplissage uni">
            <a:extLst>
              <a:ext uri="{FF2B5EF4-FFF2-40B4-BE49-F238E27FC236}">
                <a16:creationId xmlns:a16="http://schemas.microsoft.com/office/drawing/2014/main" id="{C78CD472-7749-C1A2-F7A4-D9737E3CCAC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a:off x="9714667" y="3723227"/>
            <a:ext cx="439531" cy="461617"/>
          </a:xfrm>
          <a:prstGeom prst="rect">
            <a:avLst/>
          </a:prstGeom>
        </p:spPr>
      </p:pic>
      <p:sp>
        <p:nvSpPr>
          <p:cNvPr id="13" name="ZoneTexte 18">
            <a:extLst>
              <a:ext uri="{FF2B5EF4-FFF2-40B4-BE49-F238E27FC236}">
                <a16:creationId xmlns:a16="http://schemas.microsoft.com/office/drawing/2014/main" id="{73FBC78C-8553-6305-50CD-FCD50BE1261E}"/>
              </a:ext>
            </a:extLst>
          </p:cNvPr>
          <p:cNvSpPr txBox="1"/>
          <p:nvPr/>
        </p:nvSpPr>
        <p:spPr>
          <a:xfrm>
            <a:off x="8904110" y="1070840"/>
            <a:ext cx="2273895" cy="584775"/>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base">
              <a:buFont typeface="Arial,Sans-Serif"/>
              <a:buChar char="•"/>
            </a:pPr>
            <a:r>
              <a:rPr lang="en-US" sz="1600">
                <a:ea typeface="+mn-lt"/>
                <a:cs typeface="+mn-lt"/>
              </a:rPr>
              <a:t>Threshold = 50 %</a:t>
            </a:r>
          </a:p>
          <a:p>
            <a:pPr marL="285750" indent="-285750">
              <a:buFont typeface="Arial,Sans-Serif"/>
              <a:buChar char="•"/>
            </a:pPr>
            <a:r>
              <a:rPr lang="en-US" sz="1600">
                <a:cs typeface="Calibri"/>
              </a:rPr>
              <a:t>mAP = TP/(TP+FP)</a:t>
            </a:r>
          </a:p>
        </p:txBody>
      </p:sp>
    </p:spTree>
    <p:extLst>
      <p:ext uri="{BB962C8B-B14F-4D97-AF65-F5344CB8AC3E}">
        <p14:creationId xmlns:p14="http://schemas.microsoft.com/office/powerpoint/2010/main" val="2353482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A4525F25-01D9-0840-6B1C-6616D1213E04}"/>
              </a:ext>
            </a:extLst>
          </p:cNvPr>
          <p:cNvSpPr/>
          <p:nvPr/>
        </p:nvSpPr>
        <p:spPr>
          <a:xfrm>
            <a:off x="7164979" y="5228713"/>
            <a:ext cx="3956118" cy="180000"/>
          </a:xfrm>
          <a:prstGeom prst="rect">
            <a:avLst/>
          </a:prstGeom>
          <a:solidFill>
            <a:srgbClr val="981437">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a:extLst>
              <a:ext uri="{FF2B5EF4-FFF2-40B4-BE49-F238E27FC236}">
                <a16:creationId xmlns:a16="http://schemas.microsoft.com/office/drawing/2014/main" id="{D5932F9B-90BD-009D-ED6C-C0178F1F2285}"/>
              </a:ext>
            </a:extLst>
          </p:cNvPr>
          <p:cNvSpPr/>
          <p:nvPr/>
        </p:nvSpPr>
        <p:spPr>
          <a:xfrm>
            <a:off x="7164979" y="4626394"/>
            <a:ext cx="3956118" cy="180000"/>
          </a:xfrm>
          <a:prstGeom prst="rect">
            <a:avLst/>
          </a:prstGeom>
          <a:solidFill>
            <a:srgbClr val="00B05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C98B02"/>
              </a:solidFill>
            </a:endParaRPr>
          </a:p>
        </p:txBody>
      </p:sp>
      <p:sp>
        <p:nvSpPr>
          <p:cNvPr id="85" name="Rectangle 84">
            <a:extLst>
              <a:ext uri="{FF2B5EF4-FFF2-40B4-BE49-F238E27FC236}">
                <a16:creationId xmlns:a16="http://schemas.microsoft.com/office/drawing/2014/main" id="{E0512581-9B22-F3FB-BB98-E43985AA36E1}"/>
              </a:ext>
            </a:extLst>
          </p:cNvPr>
          <p:cNvSpPr/>
          <p:nvPr/>
        </p:nvSpPr>
        <p:spPr>
          <a:xfrm>
            <a:off x="7184093" y="3574981"/>
            <a:ext cx="3918374" cy="180000"/>
          </a:xfrm>
          <a:prstGeom prst="rect">
            <a:avLst/>
          </a:prstGeom>
          <a:solidFill>
            <a:schemeClr val="bg2">
              <a:lumMod val="90000"/>
              <a:alpha val="6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85000"/>
                  <a:lumOff val="15000"/>
                </a:schemeClr>
              </a:solidFill>
            </a:endParaRP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12</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ORGANIZATION OF SPRINT 4</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03368" y="6356349"/>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12</a:t>
            </a:fld>
            <a:endParaRPr lang="fr-FR" sz="2000" b="1">
              <a:latin typeface="Avenir Next LT Pro"/>
            </a:endParaRPr>
          </a:p>
        </p:txBody>
      </p:sp>
      <p:sp>
        <p:nvSpPr>
          <p:cNvPr id="6" name="ZoneTexte 5">
            <a:extLst>
              <a:ext uri="{FF2B5EF4-FFF2-40B4-BE49-F238E27FC236}">
                <a16:creationId xmlns:a16="http://schemas.microsoft.com/office/drawing/2014/main" id="{A70FD99E-35AD-76BB-8D8A-80BB6B4DD559}"/>
              </a:ext>
            </a:extLst>
          </p:cNvPr>
          <p:cNvSpPr txBox="1"/>
          <p:nvPr/>
        </p:nvSpPr>
        <p:spPr>
          <a:xfrm>
            <a:off x="1490881" y="1319628"/>
            <a:ext cx="3853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chemeClr val="accent1"/>
                </a:solidFill>
                <a:latin typeface="Avenir Next LT Pro"/>
                <a:cs typeface="Calibri"/>
              </a:rPr>
              <a:t>DECEMBER</a:t>
            </a:r>
            <a:endParaRPr lang="fr-FR" b="1">
              <a:solidFill>
                <a:schemeClr val="accent1"/>
              </a:solidFill>
              <a:latin typeface="Avenir Next LT Pro"/>
            </a:endParaRPr>
          </a:p>
        </p:txBody>
      </p:sp>
      <p:sp>
        <p:nvSpPr>
          <p:cNvPr id="40" name="Rectangle 39">
            <a:extLst>
              <a:ext uri="{FF2B5EF4-FFF2-40B4-BE49-F238E27FC236}">
                <a16:creationId xmlns:a16="http://schemas.microsoft.com/office/drawing/2014/main" id="{1DF7A454-31F6-48C3-9CEC-75B28F6FAF98}"/>
              </a:ext>
            </a:extLst>
          </p:cNvPr>
          <p:cNvSpPr/>
          <p:nvPr/>
        </p:nvSpPr>
        <p:spPr>
          <a:xfrm>
            <a:off x="1452283" y="3574982"/>
            <a:ext cx="3816883" cy="180000"/>
          </a:xfrm>
          <a:prstGeom prst="rect">
            <a:avLst/>
          </a:prstGeom>
          <a:solidFill>
            <a:schemeClr val="bg2">
              <a:lumMod val="90000"/>
              <a:alpha val="6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85000"/>
                  <a:lumOff val="15000"/>
                </a:schemeClr>
              </a:solidFill>
            </a:endParaRPr>
          </a:p>
        </p:txBody>
      </p:sp>
      <p:grpSp>
        <p:nvGrpSpPr>
          <p:cNvPr id="20" name="Groupe 19">
            <a:extLst>
              <a:ext uri="{FF2B5EF4-FFF2-40B4-BE49-F238E27FC236}">
                <a16:creationId xmlns:a16="http://schemas.microsoft.com/office/drawing/2014/main" id="{7C12D545-BCCA-EFC8-5179-5B3A26691FF7}"/>
              </a:ext>
            </a:extLst>
          </p:cNvPr>
          <p:cNvGrpSpPr/>
          <p:nvPr/>
        </p:nvGrpSpPr>
        <p:grpSpPr>
          <a:xfrm>
            <a:off x="118100" y="2328282"/>
            <a:ext cx="5157326" cy="477631"/>
            <a:chOff x="1742419" y="2810991"/>
            <a:chExt cx="5434285" cy="436209"/>
          </a:xfrm>
        </p:grpSpPr>
        <p:sp>
          <p:nvSpPr>
            <p:cNvPr id="14" name="Rectangle 13">
              <a:extLst>
                <a:ext uri="{FF2B5EF4-FFF2-40B4-BE49-F238E27FC236}">
                  <a16:creationId xmlns:a16="http://schemas.microsoft.com/office/drawing/2014/main" id="{02CE37D3-736C-DB67-A5F9-548C67467924}"/>
                </a:ext>
              </a:extLst>
            </p:cNvPr>
            <p:cNvSpPr/>
            <p:nvPr/>
          </p:nvSpPr>
          <p:spPr>
            <a:xfrm>
              <a:off x="3148250" y="3082810"/>
              <a:ext cx="4028454" cy="1643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15" name="ZoneTexte 14">
              <a:extLst>
                <a:ext uri="{FF2B5EF4-FFF2-40B4-BE49-F238E27FC236}">
                  <a16:creationId xmlns:a16="http://schemas.microsoft.com/office/drawing/2014/main" id="{B83BAE1A-86A7-79A3-DE48-D48207EACDBA}"/>
                </a:ext>
              </a:extLst>
            </p:cNvPr>
            <p:cNvSpPr txBox="1"/>
            <p:nvPr/>
          </p:nvSpPr>
          <p:spPr>
            <a:xfrm>
              <a:off x="1742419" y="2810991"/>
              <a:ext cx="1737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a:solidFill>
                  <a:schemeClr val="accent5">
                    <a:lumMod val="75000"/>
                  </a:schemeClr>
                </a:solidFill>
                <a:latin typeface="Avenir Next LT Pro"/>
                <a:cs typeface="Calibri"/>
              </a:endParaRPr>
            </a:p>
          </p:txBody>
        </p:sp>
      </p:grpSp>
      <p:sp>
        <p:nvSpPr>
          <p:cNvPr id="13" name="ZoneTexte 12">
            <a:extLst>
              <a:ext uri="{FF2B5EF4-FFF2-40B4-BE49-F238E27FC236}">
                <a16:creationId xmlns:a16="http://schemas.microsoft.com/office/drawing/2014/main" id="{12B5869C-81EA-23BD-1B7B-ACF0B7F36240}"/>
              </a:ext>
            </a:extLst>
          </p:cNvPr>
          <p:cNvSpPr txBox="1"/>
          <p:nvPr/>
        </p:nvSpPr>
        <p:spPr>
          <a:xfrm>
            <a:off x="4424166" y="91120"/>
            <a:ext cx="2572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a:solidFill>
                <a:schemeClr val="accent4"/>
              </a:solidFill>
              <a:latin typeface="Avenir Next LT Pro"/>
              <a:cs typeface="Calibri"/>
            </a:endParaRPr>
          </a:p>
        </p:txBody>
      </p:sp>
      <p:sp>
        <p:nvSpPr>
          <p:cNvPr id="18" name="ZoneTexte 17">
            <a:extLst>
              <a:ext uri="{FF2B5EF4-FFF2-40B4-BE49-F238E27FC236}">
                <a16:creationId xmlns:a16="http://schemas.microsoft.com/office/drawing/2014/main" id="{2A77ABBF-98E7-E037-03CE-8D81F5741A31}"/>
              </a:ext>
            </a:extLst>
          </p:cNvPr>
          <p:cNvSpPr txBox="1"/>
          <p:nvPr/>
        </p:nvSpPr>
        <p:spPr>
          <a:xfrm>
            <a:off x="5344579" y="3017193"/>
            <a:ext cx="17370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400">
                <a:solidFill>
                  <a:srgbClr val="22A0C9"/>
                </a:solidFill>
                <a:latin typeface="Avenir Next LT Pro"/>
                <a:cs typeface="Calibri"/>
              </a:rPr>
              <a:t>Fixing car</a:t>
            </a:r>
            <a:endParaRPr lang="fr-FR" sz="1400">
              <a:solidFill>
                <a:srgbClr val="22A0C9"/>
              </a:solidFill>
              <a:latin typeface="Avenir Next LT Pro" panose="020B0504020202020204" pitchFamily="34" charset="0"/>
              <a:cs typeface="Calibri"/>
            </a:endParaRPr>
          </a:p>
        </p:txBody>
      </p:sp>
      <p:sp>
        <p:nvSpPr>
          <p:cNvPr id="25" name="Rectangle 24">
            <a:extLst>
              <a:ext uri="{FF2B5EF4-FFF2-40B4-BE49-F238E27FC236}">
                <a16:creationId xmlns:a16="http://schemas.microsoft.com/office/drawing/2014/main" id="{C9FCEF45-0AB1-B3CA-4F90-D5FEF2B9B468}"/>
              </a:ext>
            </a:extLst>
          </p:cNvPr>
          <p:cNvSpPr/>
          <p:nvPr/>
        </p:nvSpPr>
        <p:spPr>
          <a:xfrm>
            <a:off x="1467582" y="4059288"/>
            <a:ext cx="3801584" cy="180000"/>
          </a:xfrm>
          <a:prstGeom prst="rect">
            <a:avLst/>
          </a:prstGeom>
          <a:solidFill>
            <a:srgbClr val="A469D1">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C98B02"/>
              </a:solidFill>
            </a:endParaRPr>
          </a:p>
        </p:txBody>
      </p:sp>
      <p:sp>
        <p:nvSpPr>
          <p:cNvPr id="26" name="ZoneTexte 25">
            <a:extLst>
              <a:ext uri="{FF2B5EF4-FFF2-40B4-BE49-F238E27FC236}">
                <a16:creationId xmlns:a16="http://schemas.microsoft.com/office/drawing/2014/main" id="{38BD2785-F626-1E80-E7E0-F63A7700CD8B}"/>
              </a:ext>
            </a:extLst>
          </p:cNvPr>
          <p:cNvSpPr txBox="1"/>
          <p:nvPr/>
        </p:nvSpPr>
        <p:spPr>
          <a:xfrm>
            <a:off x="5250688" y="3931516"/>
            <a:ext cx="19754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7030A0"/>
                </a:solidFill>
                <a:latin typeface="Avenir Next LT Pro" panose="020B0504020202020204" pitchFamily="34" charset="0"/>
                <a:cs typeface="Calibri"/>
              </a:rPr>
              <a:t>Optimizing dataset</a:t>
            </a:r>
          </a:p>
          <a:p>
            <a:pPr algn="ctr"/>
            <a:r>
              <a:rPr lang="en-US" sz="1400">
                <a:solidFill>
                  <a:srgbClr val="7030A0"/>
                </a:solidFill>
                <a:latin typeface="Avenir Next LT Pro" panose="020B0504020202020204" pitchFamily="34" charset="0"/>
                <a:cs typeface="Calibri"/>
              </a:rPr>
              <a:t>&amp; IA model</a:t>
            </a:r>
          </a:p>
        </p:txBody>
      </p:sp>
      <p:sp>
        <p:nvSpPr>
          <p:cNvPr id="28" name="Rectangle 27">
            <a:extLst>
              <a:ext uri="{FF2B5EF4-FFF2-40B4-BE49-F238E27FC236}">
                <a16:creationId xmlns:a16="http://schemas.microsoft.com/office/drawing/2014/main" id="{860BCD73-0A65-0F62-0E8A-CBF1D989FAA4}"/>
              </a:ext>
            </a:extLst>
          </p:cNvPr>
          <p:cNvSpPr/>
          <p:nvPr/>
        </p:nvSpPr>
        <p:spPr>
          <a:xfrm>
            <a:off x="1459262" y="4621978"/>
            <a:ext cx="3783106" cy="180000"/>
          </a:xfrm>
          <a:prstGeom prst="rect">
            <a:avLst/>
          </a:prstGeom>
          <a:solidFill>
            <a:srgbClr val="00B05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C98B02"/>
              </a:solidFill>
            </a:endParaRPr>
          </a:p>
        </p:txBody>
      </p:sp>
      <p:sp>
        <p:nvSpPr>
          <p:cNvPr id="29" name="ZoneTexte 28">
            <a:extLst>
              <a:ext uri="{FF2B5EF4-FFF2-40B4-BE49-F238E27FC236}">
                <a16:creationId xmlns:a16="http://schemas.microsoft.com/office/drawing/2014/main" id="{24B8AE17-94E4-8F49-D194-304B648CC373}"/>
              </a:ext>
            </a:extLst>
          </p:cNvPr>
          <p:cNvSpPr txBox="1"/>
          <p:nvPr/>
        </p:nvSpPr>
        <p:spPr>
          <a:xfrm>
            <a:off x="5440846" y="4496142"/>
            <a:ext cx="15444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B050"/>
                </a:solidFill>
                <a:latin typeface="Avenir Next LT Pro"/>
                <a:cs typeface="Calibri"/>
              </a:rPr>
              <a:t>Create environment</a:t>
            </a:r>
            <a:endParaRPr lang="en-US" sz="1400">
              <a:solidFill>
                <a:srgbClr val="00B050"/>
              </a:solidFill>
              <a:latin typeface="Avenir Next LT Pro" panose="020B0504020202020204" pitchFamily="34" charset="0"/>
              <a:cs typeface="Calibri"/>
            </a:endParaRPr>
          </a:p>
        </p:txBody>
      </p:sp>
      <p:sp>
        <p:nvSpPr>
          <p:cNvPr id="23" name="Rectangle 22">
            <a:extLst>
              <a:ext uri="{FF2B5EF4-FFF2-40B4-BE49-F238E27FC236}">
                <a16:creationId xmlns:a16="http://schemas.microsoft.com/office/drawing/2014/main" id="{A6FA6EBA-F3D3-6C41-C270-BDF99105853B}"/>
              </a:ext>
            </a:extLst>
          </p:cNvPr>
          <p:cNvSpPr/>
          <p:nvPr/>
        </p:nvSpPr>
        <p:spPr>
          <a:xfrm>
            <a:off x="10197025" y="4618958"/>
            <a:ext cx="924072" cy="18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30" name="Rectangle 29">
            <a:extLst>
              <a:ext uri="{FF2B5EF4-FFF2-40B4-BE49-F238E27FC236}">
                <a16:creationId xmlns:a16="http://schemas.microsoft.com/office/drawing/2014/main" id="{1D5AB3D2-A170-C14B-9850-1A8F64D2BA68}"/>
              </a:ext>
            </a:extLst>
          </p:cNvPr>
          <p:cNvSpPr/>
          <p:nvPr/>
        </p:nvSpPr>
        <p:spPr>
          <a:xfrm>
            <a:off x="9192253" y="3572251"/>
            <a:ext cx="1910214" cy="180000"/>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85000"/>
                  <a:lumOff val="15000"/>
                </a:schemeClr>
              </a:solidFill>
            </a:endParaRPr>
          </a:p>
        </p:txBody>
      </p:sp>
      <p:sp>
        <p:nvSpPr>
          <p:cNvPr id="31" name="ZoneTexte 14">
            <a:extLst>
              <a:ext uri="{FF2B5EF4-FFF2-40B4-BE49-F238E27FC236}">
                <a16:creationId xmlns:a16="http://schemas.microsoft.com/office/drawing/2014/main" id="{05728FAC-B934-93A1-25CD-B2C6753A86C2}"/>
              </a:ext>
            </a:extLst>
          </p:cNvPr>
          <p:cNvSpPr txBox="1"/>
          <p:nvPr/>
        </p:nvSpPr>
        <p:spPr>
          <a:xfrm>
            <a:off x="5149834" y="3480304"/>
            <a:ext cx="21535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tx2">
                    <a:lumMod val="85000"/>
                    <a:lumOff val="15000"/>
                  </a:schemeClr>
                </a:solidFill>
                <a:latin typeface="Avenir Next LT Pro"/>
                <a:cs typeface="Calibri"/>
              </a:rPr>
              <a:t>Improving delay</a:t>
            </a:r>
          </a:p>
        </p:txBody>
      </p:sp>
      <p:grpSp>
        <p:nvGrpSpPr>
          <p:cNvPr id="86" name="Groupe 85">
            <a:extLst>
              <a:ext uri="{FF2B5EF4-FFF2-40B4-BE49-F238E27FC236}">
                <a16:creationId xmlns:a16="http://schemas.microsoft.com/office/drawing/2014/main" id="{A854762C-4A45-2F32-419B-CF40C2EBDA14}"/>
              </a:ext>
            </a:extLst>
          </p:cNvPr>
          <p:cNvGrpSpPr/>
          <p:nvPr/>
        </p:nvGrpSpPr>
        <p:grpSpPr>
          <a:xfrm>
            <a:off x="7184093" y="3081864"/>
            <a:ext cx="3918374" cy="180614"/>
            <a:chOff x="7184093" y="3081864"/>
            <a:chExt cx="3918374" cy="180614"/>
          </a:xfrm>
        </p:grpSpPr>
        <p:sp>
          <p:nvSpPr>
            <p:cNvPr id="17" name="Rectangle 16">
              <a:extLst>
                <a:ext uri="{FF2B5EF4-FFF2-40B4-BE49-F238E27FC236}">
                  <a16:creationId xmlns:a16="http://schemas.microsoft.com/office/drawing/2014/main" id="{A78CB1B9-EE7D-C67E-AD9E-C2D495624004}"/>
                </a:ext>
              </a:extLst>
            </p:cNvPr>
            <p:cNvSpPr/>
            <p:nvPr/>
          </p:nvSpPr>
          <p:spPr>
            <a:xfrm>
              <a:off x="7184093" y="3081864"/>
              <a:ext cx="3918374" cy="180000"/>
            </a:xfrm>
            <a:prstGeom prst="rect">
              <a:avLst/>
            </a:prstGeom>
            <a:solidFill>
              <a:schemeClr val="accent3">
                <a:lumMod val="20000"/>
                <a:lumOff val="80000"/>
                <a:alpha val="6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C98B02"/>
                </a:solidFill>
              </a:endParaRPr>
            </a:p>
          </p:txBody>
        </p:sp>
        <p:sp>
          <p:nvSpPr>
            <p:cNvPr id="95" name="Rectangle 94">
              <a:extLst>
                <a:ext uri="{FF2B5EF4-FFF2-40B4-BE49-F238E27FC236}">
                  <a16:creationId xmlns:a16="http://schemas.microsoft.com/office/drawing/2014/main" id="{560C868A-2F13-D74C-9208-210A1CB06967}"/>
                </a:ext>
              </a:extLst>
            </p:cNvPr>
            <p:cNvSpPr/>
            <p:nvPr/>
          </p:nvSpPr>
          <p:spPr>
            <a:xfrm>
              <a:off x="7184093" y="3082478"/>
              <a:ext cx="2008160" cy="180000"/>
            </a:xfrm>
            <a:prstGeom prst="rect">
              <a:avLst/>
            </a:prstGeom>
            <a:solidFill>
              <a:srgbClr val="22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grpSp>
      <p:sp>
        <p:nvSpPr>
          <p:cNvPr id="2" name="Rectangle 1">
            <a:extLst>
              <a:ext uri="{FF2B5EF4-FFF2-40B4-BE49-F238E27FC236}">
                <a16:creationId xmlns:a16="http://schemas.microsoft.com/office/drawing/2014/main" id="{C9C2B493-327F-E1FA-6E08-698681B089EA}"/>
              </a:ext>
            </a:extLst>
          </p:cNvPr>
          <p:cNvSpPr/>
          <p:nvPr/>
        </p:nvSpPr>
        <p:spPr>
          <a:xfrm>
            <a:off x="4170381" y="4060059"/>
            <a:ext cx="1091257" cy="18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grpSp>
        <p:nvGrpSpPr>
          <p:cNvPr id="59" name="Groupe 58">
            <a:extLst>
              <a:ext uri="{FF2B5EF4-FFF2-40B4-BE49-F238E27FC236}">
                <a16:creationId xmlns:a16="http://schemas.microsoft.com/office/drawing/2014/main" id="{83F2381F-589E-D03E-4FD9-5FDDFE73816D}"/>
              </a:ext>
            </a:extLst>
          </p:cNvPr>
          <p:cNvGrpSpPr/>
          <p:nvPr/>
        </p:nvGrpSpPr>
        <p:grpSpPr>
          <a:xfrm>
            <a:off x="11338948" y="4059288"/>
            <a:ext cx="555240" cy="180000"/>
            <a:chOff x="11109707" y="2851217"/>
            <a:chExt cx="555240" cy="180000"/>
          </a:xfrm>
        </p:grpSpPr>
        <p:sp>
          <p:nvSpPr>
            <p:cNvPr id="60" name="Ellipse 59">
              <a:extLst>
                <a:ext uri="{FF2B5EF4-FFF2-40B4-BE49-F238E27FC236}">
                  <a16:creationId xmlns:a16="http://schemas.microsoft.com/office/drawing/2014/main" id="{FC9F567E-AC49-0F67-E1CF-ACFD945027E2}"/>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D115FFF7-0D4E-E1D6-7A53-F557CD806BC6}"/>
                </a:ext>
              </a:extLst>
            </p:cNvPr>
            <p:cNvSpPr/>
            <p:nvPr/>
          </p:nvSpPr>
          <p:spPr>
            <a:xfrm>
              <a:off x="11289707" y="2851217"/>
              <a:ext cx="180000" cy="180000"/>
            </a:xfrm>
            <a:prstGeom prst="ellipse">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lipse 61">
              <a:extLst>
                <a:ext uri="{FF2B5EF4-FFF2-40B4-BE49-F238E27FC236}">
                  <a16:creationId xmlns:a16="http://schemas.microsoft.com/office/drawing/2014/main" id="{EC62A1C4-1FEA-B1FB-6169-DE45410F70EA}"/>
                </a:ext>
              </a:extLst>
            </p:cNvPr>
            <p:cNvSpPr/>
            <p:nvPr/>
          </p:nvSpPr>
          <p:spPr>
            <a:xfrm>
              <a:off x="11484947" y="2851217"/>
              <a:ext cx="180000" cy="180000"/>
            </a:xfrm>
            <a:prstGeom prst="ellipse">
              <a:avLst/>
            </a:prstGeom>
            <a:solidFill>
              <a:srgbClr val="EEEEE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e 62">
            <a:extLst>
              <a:ext uri="{FF2B5EF4-FFF2-40B4-BE49-F238E27FC236}">
                <a16:creationId xmlns:a16="http://schemas.microsoft.com/office/drawing/2014/main" id="{B70C7F82-9F4E-A802-4DBB-E1A3BD9C1502}"/>
              </a:ext>
            </a:extLst>
          </p:cNvPr>
          <p:cNvGrpSpPr/>
          <p:nvPr/>
        </p:nvGrpSpPr>
        <p:grpSpPr>
          <a:xfrm>
            <a:off x="11338948" y="3080926"/>
            <a:ext cx="555240" cy="180000"/>
            <a:chOff x="11109707" y="2851217"/>
            <a:chExt cx="555240" cy="180000"/>
          </a:xfrm>
        </p:grpSpPr>
        <p:sp>
          <p:nvSpPr>
            <p:cNvPr id="64" name="Ellipse 63">
              <a:extLst>
                <a:ext uri="{FF2B5EF4-FFF2-40B4-BE49-F238E27FC236}">
                  <a16:creationId xmlns:a16="http://schemas.microsoft.com/office/drawing/2014/main" id="{C640DDF5-0FD0-C789-C3BD-D7060A4123BF}"/>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lipse 64">
              <a:extLst>
                <a:ext uri="{FF2B5EF4-FFF2-40B4-BE49-F238E27FC236}">
                  <a16:creationId xmlns:a16="http://schemas.microsoft.com/office/drawing/2014/main" id="{924B0294-26D6-6A22-72A0-3D9180E836DF}"/>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llipse 65">
              <a:extLst>
                <a:ext uri="{FF2B5EF4-FFF2-40B4-BE49-F238E27FC236}">
                  <a16:creationId xmlns:a16="http://schemas.microsoft.com/office/drawing/2014/main" id="{D7CCF646-3AC9-27FF-8195-A4A70BCD632A}"/>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ZoneTexte 32">
            <a:extLst>
              <a:ext uri="{FF2B5EF4-FFF2-40B4-BE49-F238E27FC236}">
                <a16:creationId xmlns:a16="http://schemas.microsoft.com/office/drawing/2014/main" id="{C745F607-EABB-C7A6-94DC-388C966EFAF6}"/>
              </a:ext>
            </a:extLst>
          </p:cNvPr>
          <p:cNvSpPr txBox="1"/>
          <p:nvPr/>
        </p:nvSpPr>
        <p:spPr>
          <a:xfrm>
            <a:off x="10987451" y="5598966"/>
            <a:ext cx="1258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1" i="1" err="1">
                <a:solidFill>
                  <a:schemeClr val="tx2"/>
                </a:solidFill>
                <a:latin typeface="Avenir Next LT Pro"/>
                <a:cs typeface="Calibri"/>
              </a:rPr>
              <a:t>Task</a:t>
            </a:r>
            <a:r>
              <a:rPr lang="fr-FR" sz="1600" b="1" i="1">
                <a:solidFill>
                  <a:schemeClr val="tx2"/>
                </a:solidFill>
                <a:latin typeface="Avenir Next LT Pro"/>
                <a:cs typeface="Calibri"/>
              </a:rPr>
              <a:t> </a:t>
            </a:r>
            <a:r>
              <a:rPr lang="fr-FR" sz="1600" b="1" i="1" err="1">
                <a:solidFill>
                  <a:schemeClr val="tx2"/>
                </a:solidFill>
                <a:latin typeface="Avenir Next LT Pro"/>
                <a:cs typeface="Calibri"/>
              </a:rPr>
              <a:t>difficulty</a:t>
            </a:r>
            <a:endParaRPr lang="fr-FR" sz="1600" b="1" i="1">
              <a:solidFill>
                <a:schemeClr val="tx2"/>
              </a:solidFill>
              <a:latin typeface="Avenir Next LT Pro"/>
              <a:cs typeface="Calibri"/>
            </a:endParaRPr>
          </a:p>
        </p:txBody>
      </p:sp>
      <p:sp>
        <p:nvSpPr>
          <p:cNvPr id="11" name="ZoneTexte 1">
            <a:extLst>
              <a:ext uri="{FF2B5EF4-FFF2-40B4-BE49-F238E27FC236}">
                <a16:creationId xmlns:a16="http://schemas.microsoft.com/office/drawing/2014/main" id="{2A2073DF-C661-2C6B-F2CE-C1F098E4967D}"/>
              </a:ext>
            </a:extLst>
          </p:cNvPr>
          <p:cNvSpPr txBox="1"/>
          <p:nvPr/>
        </p:nvSpPr>
        <p:spPr>
          <a:xfrm>
            <a:off x="2303127" y="2167659"/>
            <a:ext cx="199103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accent1">
                    <a:lumMod val="75000"/>
                  </a:schemeClr>
                </a:solidFill>
                <a:latin typeface="Avenir Next LT Pro"/>
                <a:cs typeface="Calibri"/>
              </a:rPr>
              <a:t>First week</a:t>
            </a:r>
          </a:p>
        </p:txBody>
      </p:sp>
      <p:sp>
        <p:nvSpPr>
          <p:cNvPr id="67" name="ZoneTexte 2">
            <a:extLst>
              <a:ext uri="{FF2B5EF4-FFF2-40B4-BE49-F238E27FC236}">
                <a16:creationId xmlns:a16="http://schemas.microsoft.com/office/drawing/2014/main" id="{2D190C47-7E47-5809-2F4B-6A25009B2182}"/>
              </a:ext>
            </a:extLst>
          </p:cNvPr>
          <p:cNvSpPr txBox="1"/>
          <p:nvPr/>
        </p:nvSpPr>
        <p:spPr>
          <a:xfrm>
            <a:off x="8134860" y="2167659"/>
            <a:ext cx="199103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accent1">
                    <a:lumMod val="75000"/>
                  </a:schemeClr>
                </a:solidFill>
                <a:latin typeface="Avenir Next LT Pro"/>
                <a:cs typeface="Calibri"/>
              </a:rPr>
              <a:t>Second  week</a:t>
            </a:r>
          </a:p>
        </p:txBody>
      </p:sp>
      <p:sp>
        <p:nvSpPr>
          <p:cNvPr id="4" name="ZoneTexte 3">
            <a:extLst>
              <a:ext uri="{FF2B5EF4-FFF2-40B4-BE49-F238E27FC236}">
                <a16:creationId xmlns:a16="http://schemas.microsoft.com/office/drawing/2014/main" id="{3763D562-80F6-0BAA-911A-1D465F8DCA32}"/>
              </a:ext>
            </a:extLst>
          </p:cNvPr>
          <p:cNvSpPr txBox="1"/>
          <p:nvPr/>
        </p:nvSpPr>
        <p:spPr>
          <a:xfrm>
            <a:off x="5442774" y="5122323"/>
            <a:ext cx="1654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981437"/>
                </a:solidFill>
                <a:latin typeface="Avenir Next LT Pro"/>
                <a:cs typeface="Calibri"/>
              </a:rPr>
              <a:t>Implementing </a:t>
            </a:r>
          </a:p>
          <a:p>
            <a:pPr algn="ctr"/>
            <a:r>
              <a:rPr lang="en-US" sz="1400">
                <a:solidFill>
                  <a:srgbClr val="981437"/>
                </a:solidFill>
                <a:latin typeface="Avenir Next LT Pro"/>
                <a:cs typeface="Calibri"/>
              </a:rPr>
              <a:t>FMECA</a:t>
            </a:r>
            <a:endParaRPr lang="en-US" sz="1400">
              <a:solidFill>
                <a:srgbClr val="981437"/>
              </a:solidFill>
              <a:latin typeface="Avenir Next LT Pro" panose="020B0504020202020204" pitchFamily="34" charset="0"/>
              <a:cs typeface="Calibri"/>
            </a:endParaRPr>
          </a:p>
        </p:txBody>
      </p:sp>
      <p:sp>
        <p:nvSpPr>
          <p:cNvPr id="5" name="ZoneTexte 4">
            <a:extLst>
              <a:ext uri="{FF2B5EF4-FFF2-40B4-BE49-F238E27FC236}">
                <a16:creationId xmlns:a16="http://schemas.microsoft.com/office/drawing/2014/main" id="{F5836679-525D-2F60-EE1C-F0ADE7AAB0DD}"/>
              </a:ext>
            </a:extLst>
          </p:cNvPr>
          <p:cNvSpPr txBox="1"/>
          <p:nvPr/>
        </p:nvSpPr>
        <p:spPr>
          <a:xfrm>
            <a:off x="5412551" y="2496491"/>
            <a:ext cx="16369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C98C03"/>
                </a:solidFill>
                <a:latin typeface="Avenir Next LT Pro" panose="020B0504020202020204" pitchFamily="34" charset="0"/>
                <a:cs typeface="Calibri"/>
              </a:rPr>
              <a:t>Linking camera &amp; behavior</a:t>
            </a:r>
          </a:p>
        </p:txBody>
      </p:sp>
      <p:sp>
        <p:nvSpPr>
          <p:cNvPr id="55" name="ZoneTexte 54">
            <a:extLst>
              <a:ext uri="{FF2B5EF4-FFF2-40B4-BE49-F238E27FC236}">
                <a16:creationId xmlns:a16="http://schemas.microsoft.com/office/drawing/2014/main" id="{FD1C5175-E88B-E2A4-0B46-9D83382D8618}"/>
              </a:ext>
            </a:extLst>
          </p:cNvPr>
          <p:cNvSpPr txBox="1"/>
          <p:nvPr/>
        </p:nvSpPr>
        <p:spPr>
          <a:xfrm>
            <a:off x="7473265" y="1338726"/>
            <a:ext cx="3853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solidFill>
                  <a:schemeClr val="accent1"/>
                </a:solidFill>
                <a:latin typeface="Avenir Next LT Pro"/>
                <a:cs typeface="Calibri"/>
              </a:rPr>
              <a:t>JANUARY</a:t>
            </a:r>
          </a:p>
        </p:txBody>
      </p:sp>
      <p:sp>
        <p:nvSpPr>
          <p:cNvPr id="34" name="ZoneTexte 33">
            <a:extLst>
              <a:ext uri="{FF2B5EF4-FFF2-40B4-BE49-F238E27FC236}">
                <a16:creationId xmlns:a16="http://schemas.microsoft.com/office/drawing/2014/main" id="{1FFCF027-8B69-3A66-958A-B70FA5DD3B0E}"/>
              </a:ext>
            </a:extLst>
          </p:cNvPr>
          <p:cNvSpPr txBox="1"/>
          <p:nvPr/>
        </p:nvSpPr>
        <p:spPr>
          <a:xfrm>
            <a:off x="5496979" y="1698611"/>
            <a:ext cx="14620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400">
                <a:latin typeface="Avenir Next LT Pro"/>
              </a:rPr>
              <a:t>CHRISTMAS </a:t>
            </a:r>
          </a:p>
          <a:p>
            <a:pPr algn="ctr"/>
            <a:r>
              <a:rPr lang="fr-FR" sz="1400">
                <a:latin typeface="Avenir Next LT Pro"/>
              </a:rPr>
              <a:t>BREAK</a:t>
            </a:r>
          </a:p>
        </p:txBody>
      </p:sp>
      <p:pic>
        <p:nvPicPr>
          <p:cNvPr id="36" name="Image 35">
            <a:extLst>
              <a:ext uri="{FF2B5EF4-FFF2-40B4-BE49-F238E27FC236}">
                <a16:creationId xmlns:a16="http://schemas.microsoft.com/office/drawing/2014/main" id="{1379E8FE-0A3F-C871-B9AB-DAC8D58E8685}"/>
              </a:ext>
            </a:extLst>
          </p:cNvPr>
          <p:cNvPicPr>
            <a:picLocks noChangeAspect="1"/>
          </p:cNvPicPr>
          <p:nvPr/>
        </p:nvPicPr>
        <p:blipFill>
          <a:blip r:embed="rId3"/>
          <a:stretch>
            <a:fillRect/>
          </a:stretch>
        </p:blipFill>
        <p:spPr>
          <a:xfrm>
            <a:off x="1426204" y="1780788"/>
            <a:ext cx="3849222" cy="374472"/>
          </a:xfrm>
          <a:prstGeom prst="rect">
            <a:avLst/>
          </a:prstGeom>
        </p:spPr>
      </p:pic>
      <p:pic>
        <p:nvPicPr>
          <p:cNvPr id="57" name="Image 56">
            <a:extLst>
              <a:ext uri="{FF2B5EF4-FFF2-40B4-BE49-F238E27FC236}">
                <a16:creationId xmlns:a16="http://schemas.microsoft.com/office/drawing/2014/main" id="{827D783B-A1A5-096B-8B38-157B6E81B2CC}"/>
              </a:ext>
            </a:extLst>
          </p:cNvPr>
          <p:cNvPicPr>
            <a:picLocks noChangeAspect="1"/>
          </p:cNvPicPr>
          <p:nvPr/>
        </p:nvPicPr>
        <p:blipFill>
          <a:blip r:embed="rId4"/>
          <a:stretch>
            <a:fillRect/>
          </a:stretch>
        </p:blipFill>
        <p:spPr>
          <a:xfrm>
            <a:off x="7186640" y="1751625"/>
            <a:ext cx="3918375" cy="392704"/>
          </a:xfrm>
          <a:prstGeom prst="rect">
            <a:avLst/>
          </a:prstGeom>
        </p:spPr>
      </p:pic>
      <p:pic>
        <p:nvPicPr>
          <p:cNvPr id="71" name="Image 70" descr="Une image contenant texte, graphiques vectoriels&#10;&#10;Description générée automatiquement">
            <a:extLst>
              <a:ext uri="{FF2B5EF4-FFF2-40B4-BE49-F238E27FC236}">
                <a16:creationId xmlns:a16="http://schemas.microsoft.com/office/drawing/2014/main" id="{399C2E50-5574-2F68-7C78-36DAD185B4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5251" y="1065882"/>
            <a:ext cx="646331" cy="646331"/>
          </a:xfrm>
          <a:prstGeom prst="rect">
            <a:avLst/>
          </a:prstGeom>
        </p:spPr>
      </p:pic>
      <p:sp>
        <p:nvSpPr>
          <p:cNvPr id="77" name="Rectangle 76">
            <a:extLst>
              <a:ext uri="{FF2B5EF4-FFF2-40B4-BE49-F238E27FC236}">
                <a16:creationId xmlns:a16="http://schemas.microsoft.com/office/drawing/2014/main" id="{262383F4-A12F-AFFC-6E71-1E1E95B61F9D}"/>
              </a:ext>
            </a:extLst>
          </p:cNvPr>
          <p:cNvSpPr/>
          <p:nvPr/>
        </p:nvSpPr>
        <p:spPr>
          <a:xfrm>
            <a:off x="7186640" y="2592243"/>
            <a:ext cx="3918375" cy="180000"/>
          </a:xfrm>
          <a:prstGeom prst="rect">
            <a:avLst/>
          </a:prstGeom>
          <a:solidFill>
            <a:srgbClr val="FEE1A1">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grpSp>
        <p:nvGrpSpPr>
          <p:cNvPr id="78" name="Groupe 77">
            <a:extLst>
              <a:ext uri="{FF2B5EF4-FFF2-40B4-BE49-F238E27FC236}">
                <a16:creationId xmlns:a16="http://schemas.microsoft.com/office/drawing/2014/main" id="{0AC9246F-F72F-019B-106D-BD83CA52F45F}"/>
              </a:ext>
            </a:extLst>
          </p:cNvPr>
          <p:cNvGrpSpPr/>
          <p:nvPr/>
        </p:nvGrpSpPr>
        <p:grpSpPr>
          <a:xfrm>
            <a:off x="11341742" y="2569478"/>
            <a:ext cx="555240" cy="180000"/>
            <a:chOff x="11109707" y="2851217"/>
            <a:chExt cx="555240" cy="180000"/>
          </a:xfrm>
        </p:grpSpPr>
        <p:sp>
          <p:nvSpPr>
            <p:cNvPr id="79" name="Ellipse 78">
              <a:extLst>
                <a:ext uri="{FF2B5EF4-FFF2-40B4-BE49-F238E27FC236}">
                  <a16:creationId xmlns:a16="http://schemas.microsoft.com/office/drawing/2014/main" id="{392AB228-9228-DFC7-6EE4-8E390D5805B4}"/>
                </a:ext>
              </a:extLst>
            </p:cNvPr>
            <p:cNvSpPr/>
            <p:nvPr/>
          </p:nvSpPr>
          <p:spPr>
            <a:xfrm>
              <a:off x="11109707" y="2851217"/>
              <a:ext cx="180000" cy="180000"/>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Ellipse 79">
              <a:extLst>
                <a:ext uri="{FF2B5EF4-FFF2-40B4-BE49-F238E27FC236}">
                  <a16:creationId xmlns:a16="http://schemas.microsoft.com/office/drawing/2014/main" id="{08A5FBA1-2E01-7259-79E3-A70576815BD7}"/>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lipse 80">
              <a:extLst>
                <a:ext uri="{FF2B5EF4-FFF2-40B4-BE49-F238E27FC236}">
                  <a16:creationId xmlns:a16="http://schemas.microsoft.com/office/drawing/2014/main" id="{1BF5019C-31EE-8AB8-5C86-B16D5B0D006F}"/>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a:extLst>
              <a:ext uri="{FF2B5EF4-FFF2-40B4-BE49-F238E27FC236}">
                <a16:creationId xmlns:a16="http://schemas.microsoft.com/office/drawing/2014/main" id="{339909C3-0114-176B-D687-1181ED4DD995}"/>
              </a:ext>
            </a:extLst>
          </p:cNvPr>
          <p:cNvSpPr/>
          <p:nvPr/>
        </p:nvSpPr>
        <p:spPr>
          <a:xfrm>
            <a:off x="1458543" y="3086710"/>
            <a:ext cx="3816883" cy="180000"/>
          </a:xfrm>
          <a:prstGeom prst="rect">
            <a:avLst/>
          </a:prstGeom>
          <a:solidFill>
            <a:schemeClr val="accent3">
              <a:lumMod val="20000"/>
              <a:lumOff val="80000"/>
              <a:alpha val="6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C98B02"/>
              </a:solidFill>
            </a:endParaRPr>
          </a:p>
        </p:txBody>
      </p:sp>
      <p:grpSp>
        <p:nvGrpSpPr>
          <p:cNvPr id="87" name="Groupe 86">
            <a:extLst>
              <a:ext uri="{FF2B5EF4-FFF2-40B4-BE49-F238E27FC236}">
                <a16:creationId xmlns:a16="http://schemas.microsoft.com/office/drawing/2014/main" id="{B9213B05-E92E-91F0-6A22-DC091BEAA0E2}"/>
              </a:ext>
            </a:extLst>
          </p:cNvPr>
          <p:cNvGrpSpPr/>
          <p:nvPr/>
        </p:nvGrpSpPr>
        <p:grpSpPr>
          <a:xfrm>
            <a:off x="11346568" y="3586494"/>
            <a:ext cx="555240" cy="180000"/>
            <a:chOff x="11109707" y="2851217"/>
            <a:chExt cx="555240" cy="180000"/>
          </a:xfrm>
        </p:grpSpPr>
        <p:sp>
          <p:nvSpPr>
            <p:cNvPr id="88" name="Ellipse 87">
              <a:extLst>
                <a:ext uri="{FF2B5EF4-FFF2-40B4-BE49-F238E27FC236}">
                  <a16:creationId xmlns:a16="http://schemas.microsoft.com/office/drawing/2014/main" id="{746CAE7D-C840-4EA2-2C0B-E4E3EB44F758}"/>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a:extLst>
                <a:ext uri="{FF2B5EF4-FFF2-40B4-BE49-F238E27FC236}">
                  <a16:creationId xmlns:a16="http://schemas.microsoft.com/office/drawing/2014/main" id="{1D1EB22B-4CE9-21CB-E204-11B1C744DBAF}"/>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a:extLst>
                <a:ext uri="{FF2B5EF4-FFF2-40B4-BE49-F238E27FC236}">
                  <a16:creationId xmlns:a16="http://schemas.microsoft.com/office/drawing/2014/main" id="{6B5F533D-9DB9-27A6-891A-C65247FA0EB5}"/>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F95D508E-DF7B-5987-3F09-44EE3CEB0D26}"/>
              </a:ext>
            </a:extLst>
          </p:cNvPr>
          <p:cNvSpPr/>
          <p:nvPr/>
        </p:nvSpPr>
        <p:spPr>
          <a:xfrm>
            <a:off x="7184093" y="4044206"/>
            <a:ext cx="3913973" cy="180000"/>
          </a:xfrm>
          <a:prstGeom prst="rect">
            <a:avLst/>
          </a:prstGeom>
          <a:solidFill>
            <a:srgbClr val="A469D1">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C98B02"/>
              </a:solidFill>
            </a:endParaRPr>
          </a:p>
        </p:txBody>
      </p:sp>
      <p:sp>
        <p:nvSpPr>
          <p:cNvPr id="94" name="Rectangle 93">
            <a:extLst>
              <a:ext uri="{FF2B5EF4-FFF2-40B4-BE49-F238E27FC236}">
                <a16:creationId xmlns:a16="http://schemas.microsoft.com/office/drawing/2014/main" id="{231A9789-5739-C86A-45C2-3E32A8130421}"/>
              </a:ext>
            </a:extLst>
          </p:cNvPr>
          <p:cNvSpPr/>
          <p:nvPr/>
        </p:nvSpPr>
        <p:spPr>
          <a:xfrm>
            <a:off x="7176565" y="4049542"/>
            <a:ext cx="3143407" cy="18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97" name="Rectangle 96">
            <a:extLst>
              <a:ext uri="{FF2B5EF4-FFF2-40B4-BE49-F238E27FC236}">
                <a16:creationId xmlns:a16="http://schemas.microsoft.com/office/drawing/2014/main" id="{47BE81EF-EBE0-B3F6-205C-441B5D1269C2}"/>
              </a:ext>
            </a:extLst>
          </p:cNvPr>
          <p:cNvSpPr/>
          <p:nvPr/>
        </p:nvSpPr>
        <p:spPr>
          <a:xfrm>
            <a:off x="1467582" y="5233481"/>
            <a:ext cx="3783106" cy="180000"/>
          </a:xfrm>
          <a:prstGeom prst="rect">
            <a:avLst/>
          </a:prstGeom>
          <a:solidFill>
            <a:srgbClr val="981437">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Rectangle 98">
            <a:extLst>
              <a:ext uri="{FF2B5EF4-FFF2-40B4-BE49-F238E27FC236}">
                <a16:creationId xmlns:a16="http://schemas.microsoft.com/office/drawing/2014/main" id="{65332914-3445-E3F6-303F-066A8A957461}"/>
              </a:ext>
            </a:extLst>
          </p:cNvPr>
          <p:cNvSpPr/>
          <p:nvPr/>
        </p:nvSpPr>
        <p:spPr>
          <a:xfrm>
            <a:off x="9141514" y="5229839"/>
            <a:ext cx="1059375" cy="18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2" name="Groupe 101">
            <a:extLst>
              <a:ext uri="{FF2B5EF4-FFF2-40B4-BE49-F238E27FC236}">
                <a16:creationId xmlns:a16="http://schemas.microsoft.com/office/drawing/2014/main" id="{1E2DB1AE-AD4C-8BA5-E618-CEC31D3A85B2}"/>
              </a:ext>
            </a:extLst>
          </p:cNvPr>
          <p:cNvGrpSpPr/>
          <p:nvPr/>
        </p:nvGrpSpPr>
        <p:grpSpPr>
          <a:xfrm>
            <a:off x="11341742" y="4626394"/>
            <a:ext cx="555240" cy="180000"/>
            <a:chOff x="11109707" y="2851217"/>
            <a:chExt cx="555240" cy="180000"/>
          </a:xfrm>
        </p:grpSpPr>
        <p:sp>
          <p:nvSpPr>
            <p:cNvPr id="103" name="Ellipse 102">
              <a:extLst>
                <a:ext uri="{FF2B5EF4-FFF2-40B4-BE49-F238E27FC236}">
                  <a16:creationId xmlns:a16="http://schemas.microsoft.com/office/drawing/2014/main" id="{4D0B8273-04EC-45FC-4848-BBBAC05D05EE}"/>
                </a:ext>
              </a:extLst>
            </p:cNvPr>
            <p:cNvSpPr/>
            <p:nvPr/>
          </p:nvSpPr>
          <p:spPr>
            <a:xfrm>
              <a:off x="11109707" y="2851217"/>
              <a:ext cx="180000" cy="180000"/>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Ellipse 103">
              <a:extLst>
                <a:ext uri="{FF2B5EF4-FFF2-40B4-BE49-F238E27FC236}">
                  <a16:creationId xmlns:a16="http://schemas.microsoft.com/office/drawing/2014/main" id="{13AD277E-6E97-E8F3-6889-AD173D2FD2FA}"/>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Ellipse 104">
              <a:extLst>
                <a:ext uri="{FF2B5EF4-FFF2-40B4-BE49-F238E27FC236}">
                  <a16:creationId xmlns:a16="http://schemas.microsoft.com/office/drawing/2014/main" id="{50F6718A-A2E5-DA00-49AD-3C3D0FA4D344}"/>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e 105">
            <a:extLst>
              <a:ext uri="{FF2B5EF4-FFF2-40B4-BE49-F238E27FC236}">
                <a16:creationId xmlns:a16="http://schemas.microsoft.com/office/drawing/2014/main" id="{2F1A4387-722A-A4B2-FFB0-F90F7360F1C8}"/>
              </a:ext>
            </a:extLst>
          </p:cNvPr>
          <p:cNvGrpSpPr/>
          <p:nvPr/>
        </p:nvGrpSpPr>
        <p:grpSpPr>
          <a:xfrm>
            <a:off x="11338948" y="5217629"/>
            <a:ext cx="555240" cy="180000"/>
            <a:chOff x="11109707" y="2851217"/>
            <a:chExt cx="555240" cy="180000"/>
          </a:xfrm>
        </p:grpSpPr>
        <p:sp>
          <p:nvSpPr>
            <p:cNvPr id="107" name="Ellipse 106">
              <a:extLst>
                <a:ext uri="{FF2B5EF4-FFF2-40B4-BE49-F238E27FC236}">
                  <a16:creationId xmlns:a16="http://schemas.microsoft.com/office/drawing/2014/main" id="{B0E13DCC-5DD0-6DE1-7F94-D46AF7FBD573}"/>
                </a:ext>
              </a:extLst>
            </p:cNvPr>
            <p:cNvSpPr/>
            <p:nvPr/>
          </p:nvSpPr>
          <p:spPr>
            <a:xfrm>
              <a:off x="11109707" y="2851217"/>
              <a:ext cx="180000" cy="180000"/>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Ellipse 107">
              <a:extLst>
                <a:ext uri="{FF2B5EF4-FFF2-40B4-BE49-F238E27FC236}">
                  <a16:creationId xmlns:a16="http://schemas.microsoft.com/office/drawing/2014/main" id="{9853127F-4315-B88E-3AC3-E778A5816B1C}"/>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Ellipse 108">
              <a:extLst>
                <a:ext uri="{FF2B5EF4-FFF2-40B4-BE49-F238E27FC236}">
                  <a16:creationId xmlns:a16="http://schemas.microsoft.com/office/drawing/2014/main" id="{B0EF90E3-601D-FD42-C07A-A89473C3A278}"/>
                </a:ext>
              </a:extLst>
            </p:cNvPr>
            <p:cNvSpPr/>
            <p:nvPr/>
          </p:nvSpPr>
          <p:spPr>
            <a:xfrm>
              <a:off x="1148494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0173CB5-AC75-F0B7-2C64-991254FC341B}"/>
              </a:ext>
            </a:extLst>
          </p:cNvPr>
          <p:cNvSpPr/>
          <p:nvPr/>
        </p:nvSpPr>
        <p:spPr>
          <a:xfrm>
            <a:off x="9664700" y="2594432"/>
            <a:ext cx="994361"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98B02"/>
              </a:solidFill>
            </a:endParaRPr>
          </a:p>
        </p:txBody>
      </p:sp>
      <p:sp>
        <p:nvSpPr>
          <p:cNvPr id="7" name="Rectangle 6">
            <a:extLst>
              <a:ext uri="{FF2B5EF4-FFF2-40B4-BE49-F238E27FC236}">
                <a16:creationId xmlns:a16="http://schemas.microsoft.com/office/drawing/2014/main" id="{94D2BBCF-0429-387F-8A90-10E7D14819FF}"/>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121">
            <a:extLst>
              <a:ext uri="{FF2B5EF4-FFF2-40B4-BE49-F238E27FC236}">
                <a16:creationId xmlns:a16="http://schemas.microsoft.com/office/drawing/2014/main" id="{C1BEA1F4-968F-945C-DA52-5091AA6EAEFD}"/>
              </a:ext>
            </a:extLst>
          </p:cNvPr>
          <p:cNvPicPr>
            <a:picLocks noChangeAspect="1"/>
          </p:cNvPicPr>
          <p:nvPr/>
        </p:nvPicPr>
        <p:blipFill>
          <a:blip r:embed="rId6"/>
          <a:stretch>
            <a:fillRect/>
          </a:stretch>
        </p:blipFill>
        <p:spPr>
          <a:xfrm>
            <a:off x="103382" y="1151540"/>
            <a:ext cx="455442" cy="429473"/>
          </a:xfrm>
          <a:prstGeom prst="rect">
            <a:avLst/>
          </a:prstGeom>
        </p:spPr>
      </p:pic>
      <p:pic>
        <p:nvPicPr>
          <p:cNvPr id="9" name="Image 10">
            <a:extLst>
              <a:ext uri="{FF2B5EF4-FFF2-40B4-BE49-F238E27FC236}">
                <a16:creationId xmlns:a16="http://schemas.microsoft.com/office/drawing/2014/main" id="{3EFE5E36-9381-CBE9-30A7-6A26AEF2BACD}"/>
              </a:ext>
            </a:extLst>
          </p:cNvPr>
          <p:cNvPicPr>
            <a:picLocks noChangeAspect="1"/>
          </p:cNvPicPr>
          <p:nvPr/>
        </p:nvPicPr>
        <p:blipFill>
          <a:blip r:embed="rId7">
            <a:duotone>
              <a:schemeClr val="bg2">
                <a:shade val="45000"/>
                <a:satMod val="135000"/>
              </a:schemeClr>
              <a:prstClr val="white"/>
            </a:duotone>
          </a:blip>
          <a:stretch>
            <a:fillRect/>
          </a:stretch>
        </p:blipFill>
        <p:spPr>
          <a:xfrm>
            <a:off x="71698" y="3243661"/>
            <a:ext cx="464525" cy="443312"/>
          </a:xfrm>
          <a:prstGeom prst="rect">
            <a:avLst/>
          </a:prstGeom>
        </p:spPr>
      </p:pic>
      <p:pic>
        <p:nvPicPr>
          <p:cNvPr id="12" name="Image 124" descr="Une image contenant texte&#10;&#10;Description générée automatiquement">
            <a:extLst>
              <a:ext uri="{FF2B5EF4-FFF2-40B4-BE49-F238E27FC236}">
                <a16:creationId xmlns:a16="http://schemas.microsoft.com/office/drawing/2014/main" id="{179B1544-F6CD-4F6E-86E8-37E8B14DDE29}"/>
              </a:ext>
            </a:extLst>
          </p:cNvPr>
          <p:cNvPicPr>
            <a:picLocks noChangeAspect="1"/>
          </p:cNvPicPr>
          <p:nvPr/>
        </p:nvPicPr>
        <p:blipFill>
          <a:blip r:embed="rId8"/>
          <a:stretch>
            <a:fillRect/>
          </a:stretch>
        </p:blipFill>
        <p:spPr>
          <a:xfrm>
            <a:off x="159284" y="4334466"/>
            <a:ext cx="320732" cy="396333"/>
          </a:xfrm>
          <a:prstGeom prst="rect">
            <a:avLst/>
          </a:prstGeom>
        </p:spPr>
      </p:pic>
      <p:pic>
        <p:nvPicPr>
          <p:cNvPr id="19" name="Picture 2">
            <a:extLst>
              <a:ext uri="{FF2B5EF4-FFF2-40B4-BE49-F238E27FC236}">
                <a16:creationId xmlns:a16="http://schemas.microsoft.com/office/drawing/2014/main" id="{14AB9BF1-A951-03C3-A503-A35FA5D61D52}"/>
              </a:ext>
            </a:extLst>
          </p:cNvPr>
          <p:cNvPicPr>
            <a:picLocks noChangeAspect="1"/>
          </p:cNvPicPr>
          <p:nvPr/>
        </p:nvPicPr>
        <p:blipFill>
          <a:blip r:embed="rId9"/>
          <a:stretch>
            <a:fillRect/>
          </a:stretch>
        </p:blipFill>
        <p:spPr>
          <a:xfrm>
            <a:off x="87388" y="6286012"/>
            <a:ext cx="464525" cy="472941"/>
          </a:xfrm>
          <a:prstGeom prst="rect">
            <a:avLst/>
          </a:prstGeom>
        </p:spPr>
      </p:pic>
      <p:pic>
        <p:nvPicPr>
          <p:cNvPr id="21" name="Image 2">
            <a:extLst>
              <a:ext uri="{FF2B5EF4-FFF2-40B4-BE49-F238E27FC236}">
                <a16:creationId xmlns:a16="http://schemas.microsoft.com/office/drawing/2014/main" id="{9FB171AF-BFA3-39FC-021F-DF22A56B0D18}"/>
              </a:ext>
            </a:extLst>
          </p:cNvPr>
          <p:cNvPicPr>
            <a:picLocks noChangeAspect="1"/>
          </p:cNvPicPr>
          <p:nvPr/>
        </p:nvPicPr>
        <p:blipFill>
          <a:blip r:embed="rId10"/>
          <a:stretch>
            <a:fillRect/>
          </a:stretch>
        </p:blipFill>
        <p:spPr>
          <a:xfrm>
            <a:off x="99011" y="2233010"/>
            <a:ext cx="446618" cy="467786"/>
          </a:xfrm>
          <a:prstGeom prst="rect">
            <a:avLst/>
          </a:prstGeom>
        </p:spPr>
      </p:pic>
      <p:pic>
        <p:nvPicPr>
          <p:cNvPr id="22" name="Image 21">
            <a:extLst>
              <a:ext uri="{FF2B5EF4-FFF2-40B4-BE49-F238E27FC236}">
                <a16:creationId xmlns:a16="http://schemas.microsoft.com/office/drawing/2014/main" id="{6A4247BF-7764-81AB-7677-98B16D5B4AF5}"/>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24" name="Image 2">
            <a:extLst>
              <a:ext uri="{FF2B5EF4-FFF2-40B4-BE49-F238E27FC236}">
                <a16:creationId xmlns:a16="http://schemas.microsoft.com/office/drawing/2014/main" id="{01A2233E-7AB3-CC56-AA1C-F7E728611414}"/>
              </a:ext>
            </a:extLst>
          </p:cNvPr>
          <p:cNvPicPr>
            <a:picLocks noChangeAspect="1"/>
          </p:cNvPicPr>
          <p:nvPr/>
        </p:nvPicPr>
        <p:blipFill>
          <a:blip r:embed="rId12"/>
          <a:stretch>
            <a:fillRect/>
          </a:stretch>
        </p:blipFill>
        <p:spPr>
          <a:xfrm>
            <a:off x="63762" y="116006"/>
            <a:ext cx="492361" cy="464139"/>
          </a:xfrm>
          <a:prstGeom prst="rect">
            <a:avLst/>
          </a:prstGeom>
        </p:spPr>
      </p:pic>
      <p:sp>
        <p:nvSpPr>
          <p:cNvPr id="27" name="Ellipse 26">
            <a:extLst>
              <a:ext uri="{FF2B5EF4-FFF2-40B4-BE49-F238E27FC236}">
                <a16:creationId xmlns:a16="http://schemas.microsoft.com/office/drawing/2014/main" id="{892BF623-E18C-8EC9-D666-23255B4AC2BA}"/>
              </a:ext>
            </a:extLst>
          </p:cNvPr>
          <p:cNvSpPr/>
          <p:nvPr/>
        </p:nvSpPr>
        <p:spPr>
          <a:xfrm>
            <a:off x="0" y="28829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10">
            <a:extLst>
              <a:ext uri="{FF2B5EF4-FFF2-40B4-BE49-F238E27FC236}">
                <a16:creationId xmlns:a16="http://schemas.microsoft.com/office/drawing/2014/main" id="{1AAD0E7A-C830-C1AA-0D54-647DC8EF4F77}"/>
              </a:ext>
            </a:extLst>
          </p:cNvPr>
          <p:cNvPicPr>
            <a:picLocks noChangeAspect="1"/>
          </p:cNvPicPr>
          <p:nvPr/>
        </p:nvPicPr>
        <p:blipFill>
          <a:blip r:embed="rId7"/>
          <a:stretch>
            <a:fillRect/>
          </a:stretch>
        </p:blipFill>
        <p:spPr>
          <a:xfrm>
            <a:off x="131032" y="3066738"/>
            <a:ext cx="718315" cy="685513"/>
          </a:xfrm>
          <a:prstGeom prst="rect">
            <a:avLst/>
          </a:prstGeom>
        </p:spPr>
      </p:pic>
    </p:spTree>
    <p:extLst>
      <p:ext uri="{BB962C8B-B14F-4D97-AF65-F5344CB8AC3E}">
        <p14:creationId xmlns:p14="http://schemas.microsoft.com/office/powerpoint/2010/main" val="4117057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lipse 30">
            <a:extLst>
              <a:ext uri="{FF2B5EF4-FFF2-40B4-BE49-F238E27FC236}">
                <a16:creationId xmlns:a16="http://schemas.microsoft.com/office/drawing/2014/main" id="{6F03420E-6550-C4CB-C5EE-CE0BEFC6F0A7}"/>
              </a:ext>
            </a:extLst>
          </p:cNvPr>
          <p:cNvSpPr/>
          <p:nvPr/>
        </p:nvSpPr>
        <p:spPr>
          <a:xfrm>
            <a:off x="0" y="39751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13</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SCHEDULE CONTROL</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13</a:t>
            </a:fld>
            <a:endParaRPr lang="fr-FR" sz="2000" b="1">
              <a:latin typeface="Avenir Next LT Pro"/>
            </a:endParaRPr>
          </a:p>
        </p:txBody>
      </p:sp>
      <p:grpSp>
        <p:nvGrpSpPr>
          <p:cNvPr id="12" name="Groupe 11">
            <a:extLst>
              <a:ext uri="{FF2B5EF4-FFF2-40B4-BE49-F238E27FC236}">
                <a16:creationId xmlns:a16="http://schemas.microsoft.com/office/drawing/2014/main" id="{969C2FB0-242A-14BE-7A85-5F8286A6DCDC}"/>
              </a:ext>
            </a:extLst>
          </p:cNvPr>
          <p:cNvGrpSpPr/>
          <p:nvPr/>
        </p:nvGrpSpPr>
        <p:grpSpPr>
          <a:xfrm>
            <a:off x="1519495" y="2323649"/>
            <a:ext cx="3774449" cy="2487369"/>
            <a:chOff x="4593771" y="740227"/>
            <a:chExt cx="2922513" cy="2014426"/>
          </a:xfrm>
        </p:grpSpPr>
        <p:sp>
          <p:nvSpPr>
            <p:cNvPr id="9" name="ZoneTexte 8">
              <a:extLst>
                <a:ext uri="{FF2B5EF4-FFF2-40B4-BE49-F238E27FC236}">
                  <a16:creationId xmlns:a16="http://schemas.microsoft.com/office/drawing/2014/main" id="{A4C535C9-95C0-19F5-D3ED-AEFAB39E617B}"/>
                </a:ext>
              </a:extLst>
            </p:cNvPr>
            <p:cNvSpPr txBox="1"/>
            <p:nvPr/>
          </p:nvSpPr>
          <p:spPr>
            <a:xfrm>
              <a:off x="4593771" y="740227"/>
              <a:ext cx="2922513" cy="299108"/>
            </a:xfrm>
            <a:prstGeom prst="rect">
              <a:avLst/>
            </a:prstGeom>
            <a:solidFill>
              <a:srgbClr val="007A7D">
                <a:alpha val="34902"/>
              </a:srgbClr>
            </a:solidFill>
          </p:spPr>
          <p:txBody>
            <a:bodyPr wrap="square" lIns="91440" tIns="45720" rIns="91440" bIns="45720" rtlCol="0" anchor="t">
              <a:spAutoFit/>
            </a:bodyPr>
            <a:lstStyle/>
            <a:p>
              <a:pPr algn="ctr"/>
              <a:r>
                <a:rPr lang="en-US" b="1">
                  <a:latin typeface="Avenir Next LT Pro"/>
                </a:rPr>
                <a:t>PLANNED</a:t>
              </a:r>
            </a:p>
          </p:txBody>
        </p:sp>
        <p:sp>
          <p:nvSpPr>
            <p:cNvPr id="11" name="ZoneTexte 10">
              <a:extLst>
                <a:ext uri="{FF2B5EF4-FFF2-40B4-BE49-F238E27FC236}">
                  <a16:creationId xmlns:a16="http://schemas.microsoft.com/office/drawing/2014/main" id="{06395804-682F-1A77-13B6-D242FF01FA93}"/>
                </a:ext>
              </a:extLst>
            </p:cNvPr>
            <p:cNvSpPr txBox="1"/>
            <p:nvPr/>
          </p:nvSpPr>
          <p:spPr>
            <a:xfrm>
              <a:off x="4593771" y="1109559"/>
              <a:ext cx="2922513" cy="1645094"/>
            </a:xfrm>
            <a:prstGeom prst="rect">
              <a:avLst/>
            </a:prstGeom>
            <a:solidFill>
              <a:srgbClr val="007A7D">
                <a:alpha val="7059"/>
              </a:srgbClr>
            </a:solidFill>
          </p:spPr>
          <p:txBody>
            <a:bodyPr wrap="square" lIns="91440" tIns="45720" rIns="91440" bIns="45720" rtlCol="0" anchor="t">
              <a:spAutoFit/>
            </a:bodyPr>
            <a:lstStyle/>
            <a:p>
              <a:pPr algn="ctr"/>
              <a:r>
                <a:rPr lang="en-US">
                  <a:solidFill>
                    <a:srgbClr val="22A0C9"/>
                  </a:solidFill>
                  <a:latin typeface="Avenir Next LT Pro"/>
                </a:rPr>
                <a:t>• </a:t>
              </a:r>
              <a:r>
                <a:rPr lang="fr-FR" b="1">
                  <a:solidFill>
                    <a:srgbClr val="22A0C9"/>
                  </a:solidFill>
                  <a:latin typeface="Avenir Next LT Pro"/>
                  <a:ea typeface="+mn-lt"/>
                  <a:cs typeface="+mn-lt"/>
                </a:rPr>
                <a:t>Finish </a:t>
              </a:r>
              <a:r>
                <a:rPr lang="en-GB" b="1">
                  <a:solidFill>
                    <a:srgbClr val="22A0C9"/>
                  </a:solidFill>
                  <a:latin typeface="Avenir Next LT Pro"/>
                  <a:ea typeface="+mn-lt"/>
                  <a:cs typeface="+mn-lt"/>
                </a:rPr>
                <a:t>linking</a:t>
              </a:r>
              <a:r>
                <a:rPr lang="fr-FR" b="1">
                  <a:solidFill>
                    <a:srgbClr val="22A0C9"/>
                  </a:solidFill>
                  <a:latin typeface="Avenir Next LT Pro"/>
                  <a:ea typeface="+mn-lt"/>
                  <a:cs typeface="+mn-lt"/>
                </a:rPr>
                <a:t> </a:t>
              </a:r>
              <a:r>
                <a:rPr lang="fr-FR">
                  <a:latin typeface="Avenir Next LT Pro"/>
                  <a:ea typeface="+mn-lt"/>
                  <a:cs typeface="+mn-lt"/>
                </a:rPr>
                <a:t>camera to </a:t>
              </a:r>
              <a:r>
                <a:rPr lang="fr-FR" err="1">
                  <a:latin typeface="Avenir Next LT Pro"/>
                  <a:ea typeface="+mn-lt"/>
                  <a:cs typeface="+mn-lt"/>
                </a:rPr>
                <a:t>Rasperry</a:t>
              </a:r>
              <a:r>
                <a:rPr lang="fr-FR">
                  <a:latin typeface="Avenir Next LT Pro"/>
                  <a:ea typeface="+mn-lt"/>
                  <a:cs typeface="+mn-lt"/>
                </a:rPr>
                <a:t> Pi</a:t>
              </a:r>
              <a:endParaRPr lang="en-US">
                <a:solidFill>
                  <a:srgbClr val="22A0C9"/>
                </a:solidFill>
                <a:latin typeface="Avenir Next LT Pro"/>
              </a:endParaRPr>
            </a:p>
            <a:p>
              <a:pPr algn="ctr"/>
              <a:r>
                <a:rPr lang="en-US">
                  <a:solidFill>
                    <a:srgbClr val="22A0C9"/>
                  </a:solidFill>
                  <a:latin typeface="Avenir Next LT Pro"/>
                  <a:sym typeface="Wingdings" panose="05000000000000000000" pitchFamily="2" charset="2"/>
                </a:rPr>
                <a:t>•</a:t>
              </a:r>
              <a:r>
                <a:rPr lang="en-US">
                  <a:latin typeface="Avenir Next LT Pro"/>
                  <a:sym typeface="Wingdings" panose="05000000000000000000" pitchFamily="2" charset="2"/>
                </a:rPr>
                <a:t> </a:t>
              </a:r>
              <a:r>
                <a:rPr lang="en-US" b="1">
                  <a:solidFill>
                    <a:srgbClr val="22A0C9"/>
                  </a:solidFill>
                  <a:latin typeface="Avenir Next LT Pro"/>
                  <a:sym typeface="Wingdings" panose="05000000000000000000" pitchFamily="2" charset="2"/>
                </a:rPr>
                <a:t>Optimization of datasets and AI mode </a:t>
              </a:r>
              <a:r>
                <a:rPr lang="en-US">
                  <a:latin typeface="Avenir Next LT Pro"/>
                  <a:sym typeface="Wingdings" panose="05000000000000000000" pitchFamily="2" charset="2"/>
                </a:rPr>
                <a:t>by increasing the diversity of data</a:t>
              </a:r>
              <a:endParaRPr lang="en-US">
                <a:latin typeface="Avenir Next LT Pro"/>
              </a:endParaRPr>
            </a:p>
            <a:p>
              <a:pPr algn="ctr"/>
              <a:r>
                <a:rPr lang="en-US">
                  <a:latin typeface="Avenir Next LT Pro"/>
                  <a:sym typeface="Wingdings" panose="05000000000000000000" pitchFamily="2" charset="2"/>
                </a:rPr>
                <a:t> </a:t>
              </a:r>
              <a:r>
                <a:rPr lang="en-US">
                  <a:solidFill>
                    <a:srgbClr val="22A0C9"/>
                  </a:solidFill>
                  <a:latin typeface="Avenir Next LT Pro"/>
                  <a:sym typeface="Wingdings" panose="05000000000000000000" pitchFamily="2" charset="2"/>
                </a:rPr>
                <a:t>•</a:t>
              </a:r>
              <a:r>
                <a:rPr lang="en-US">
                  <a:latin typeface="Avenir Next LT Pro"/>
                  <a:sym typeface="Wingdings" panose="05000000000000000000" pitchFamily="2" charset="2"/>
                </a:rPr>
                <a:t> </a:t>
              </a:r>
              <a:r>
                <a:rPr lang="en-US" b="1">
                  <a:solidFill>
                    <a:srgbClr val="22A0C9"/>
                  </a:solidFill>
                  <a:latin typeface="Avenir Next LT Pro"/>
                  <a:sym typeface="Wingdings" panose="05000000000000000000" pitchFamily="2" charset="2"/>
                </a:rPr>
                <a:t>LIDAR detection </a:t>
              </a:r>
              <a:r>
                <a:rPr lang="en-US">
                  <a:latin typeface="Avenir Next LT Pro"/>
                  <a:sym typeface="Wingdings" panose="05000000000000000000" pitchFamily="2" charset="2"/>
                </a:rPr>
                <a:t>for moving obstacles</a:t>
              </a:r>
              <a:endParaRPr lang="en-US">
                <a:latin typeface="Avenir Next LT Pro"/>
              </a:endParaRPr>
            </a:p>
          </p:txBody>
        </p:sp>
      </p:grpSp>
      <p:grpSp>
        <p:nvGrpSpPr>
          <p:cNvPr id="21" name="Groupe 20">
            <a:extLst>
              <a:ext uri="{FF2B5EF4-FFF2-40B4-BE49-F238E27FC236}">
                <a16:creationId xmlns:a16="http://schemas.microsoft.com/office/drawing/2014/main" id="{A93502C3-D880-1C5F-1A0F-4D684958245F}"/>
              </a:ext>
            </a:extLst>
          </p:cNvPr>
          <p:cNvGrpSpPr/>
          <p:nvPr/>
        </p:nvGrpSpPr>
        <p:grpSpPr>
          <a:xfrm>
            <a:off x="7195396" y="1677319"/>
            <a:ext cx="3227802" cy="1569661"/>
            <a:chOff x="4593771" y="740227"/>
            <a:chExt cx="3004458" cy="1569661"/>
          </a:xfrm>
          <a:solidFill>
            <a:schemeClr val="accent1">
              <a:lumMod val="60000"/>
              <a:lumOff val="40000"/>
            </a:schemeClr>
          </a:solidFill>
        </p:grpSpPr>
        <p:sp>
          <p:nvSpPr>
            <p:cNvPr id="19" name="ZoneTexte 18">
              <a:extLst>
                <a:ext uri="{FF2B5EF4-FFF2-40B4-BE49-F238E27FC236}">
                  <a16:creationId xmlns:a16="http://schemas.microsoft.com/office/drawing/2014/main" id="{64C37352-D451-355E-CF73-6325650DB9BD}"/>
                </a:ext>
              </a:extLst>
            </p:cNvPr>
            <p:cNvSpPr txBox="1"/>
            <p:nvPr/>
          </p:nvSpPr>
          <p:spPr>
            <a:xfrm>
              <a:off x="4593771" y="740227"/>
              <a:ext cx="3004458" cy="369332"/>
            </a:xfrm>
            <a:prstGeom prst="rect">
              <a:avLst/>
            </a:prstGeom>
            <a:grpFill/>
          </p:spPr>
          <p:txBody>
            <a:bodyPr wrap="square" lIns="91440" tIns="45720" rIns="91440" bIns="45720" rtlCol="0" anchor="t">
              <a:spAutoFit/>
            </a:bodyPr>
            <a:lstStyle/>
            <a:p>
              <a:pPr algn="ctr"/>
              <a:r>
                <a:rPr lang="en-US" b="1">
                  <a:latin typeface="Avenir Next LT Pro"/>
                </a:rPr>
                <a:t>DONE</a:t>
              </a:r>
            </a:p>
          </p:txBody>
        </p:sp>
        <p:sp>
          <p:nvSpPr>
            <p:cNvPr id="20" name="ZoneTexte 19">
              <a:extLst>
                <a:ext uri="{FF2B5EF4-FFF2-40B4-BE49-F238E27FC236}">
                  <a16:creationId xmlns:a16="http://schemas.microsoft.com/office/drawing/2014/main" id="{D863AB1A-2278-BC28-4D3F-E8D3D87576F6}"/>
                </a:ext>
              </a:extLst>
            </p:cNvPr>
            <p:cNvSpPr txBox="1"/>
            <p:nvPr/>
          </p:nvSpPr>
          <p:spPr>
            <a:xfrm>
              <a:off x="4593771" y="1109559"/>
              <a:ext cx="3004458" cy="1200329"/>
            </a:xfrm>
            <a:prstGeom prst="rect">
              <a:avLst/>
            </a:prstGeom>
            <a:solidFill>
              <a:srgbClr val="E2E773">
                <a:alpha val="40000"/>
              </a:srgbClr>
            </a:solidFill>
          </p:spPr>
          <p:txBody>
            <a:bodyPr wrap="square" lIns="91440" tIns="45720" rIns="91440" bIns="45720" rtlCol="0" anchor="t">
              <a:spAutoFit/>
            </a:bodyPr>
            <a:lstStyle/>
            <a:p>
              <a:pPr algn="ctr"/>
              <a:r>
                <a:rPr lang="en-US">
                  <a:solidFill>
                    <a:schemeClr val="accent1">
                      <a:lumMod val="75000"/>
                    </a:schemeClr>
                  </a:solidFill>
                  <a:latin typeface="Avenir Next LT Pro"/>
                  <a:ea typeface="+mn-lt"/>
                  <a:cs typeface="+mn-lt"/>
                </a:rPr>
                <a:t>• Optimization of datasets and AI model</a:t>
              </a:r>
            </a:p>
            <a:p>
              <a:pPr algn="ctr"/>
              <a:r>
                <a:rPr lang="en-US">
                  <a:solidFill>
                    <a:schemeClr val="accent1">
                      <a:lumMod val="75000"/>
                    </a:schemeClr>
                  </a:solidFill>
                  <a:latin typeface="Avenir Next LT Pro"/>
                  <a:ea typeface="+mn-lt"/>
                  <a:cs typeface="+mn-lt"/>
                </a:rPr>
                <a:t>• Fully linking</a:t>
              </a:r>
            </a:p>
            <a:p>
              <a:pPr algn="ctr"/>
              <a:r>
                <a:rPr lang="en-US">
                  <a:solidFill>
                    <a:schemeClr val="accent1">
                      <a:lumMod val="75000"/>
                    </a:schemeClr>
                  </a:solidFill>
                  <a:latin typeface="Avenir Next LT Pro"/>
                  <a:ea typeface="+mn-lt"/>
                  <a:cs typeface="+mn-lt"/>
                </a:rPr>
                <a:t>• Estimation of distances</a:t>
              </a:r>
            </a:p>
          </p:txBody>
        </p:sp>
      </p:grpSp>
      <p:grpSp>
        <p:nvGrpSpPr>
          <p:cNvPr id="22" name="Groupe 21">
            <a:extLst>
              <a:ext uri="{FF2B5EF4-FFF2-40B4-BE49-F238E27FC236}">
                <a16:creationId xmlns:a16="http://schemas.microsoft.com/office/drawing/2014/main" id="{B51C1C72-8DB9-4EB8-E829-59B02E1D9AE7}"/>
              </a:ext>
            </a:extLst>
          </p:cNvPr>
          <p:cNvGrpSpPr/>
          <p:nvPr/>
        </p:nvGrpSpPr>
        <p:grpSpPr>
          <a:xfrm>
            <a:off x="7208535" y="4787189"/>
            <a:ext cx="3214663" cy="752806"/>
            <a:chOff x="4593771" y="740227"/>
            <a:chExt cx="3004458" cy="725044"/>
          </a:xfrm>
          <a:solidFill>
            <a:schemeClr val="accent1">
              <a:lumMod val="60000"/>
              <a:lumOff val="40000"/>
            </a:schemeClr>
          </a:solidFill>
        </p:grpSpPr>
        <p:sp>
          <p:nvSpPr>
            <p:cNvPr id="23" name="ZoneTexte 22">
              <a:extLst>
                <a:ext uri="{FF2B5EF4-FFF2-40B4-BE49-F238E27FC236}">
                  <a16:creationId xmlns:a16="http://schemas.microsoft.com/office/drawing/2014/main" id="{362A55DD-E2BA-A6CC-C5DD-BA2E34EC8E60}"/>
                </a:ext>
              </a:extLst>
            </p:cNvPr>
            <p:cNvSpPr txBox="1"/>
            <p:nvPr/>
          </p:nvSpPr>
          <p:spPr>
            <a:xfrm>
              <a:off x="4593771" y="740227"/>
              <a:ext cx="3004458" cy="361974"/>
            </a:xfrm>
            <a:prstGeom prst="rect">
              <a:avLst/>
            </a:prstGeom>
            <a:grpFill/>
          </p:spPr>
          <p:txBody>
            <a:bodyPr wrap="square" lIns="91440" tIns="45720" rIns="91440" bIns="45720" rtlCol="0" anchor="t">
              <a:spAutoFit/>
            </a:bodyPr>
            <a:lstStyle/>
            <a:p>
              <a:pPr algn="ctr"/>
              <a:r>
                <a:rPr lang="en-US" b="1">
                  <a:latin typeface="Avenir Next LT Pro"/>
                </a:rPr>
                <a:t>NOT DONE</a:t>
              </a:r>
            </a:p>
          </p:txBody>
        </p:sp>
        <p:sp>
          <p:nvSpPr>
            <p:cNvPr id="24" name="ZoneTexte 23">
              <a:extLst>
                <a:ext uri="{FF2B5EF4-FFF2-40B4-BE49-F238E27FC236}">
                  <a16:creationId xmlns:a16="http://schemas.microsoft.com/office/drawing/2014/main" id="{62B27AC7-A7FB-C07F-672D-53DAF70E88B2}"/>
                </a:ext>
              </a:extLst>
            </p:cNvPr>
            <p:cNvSpPr txBox="1"/>
            <p:nvPr/>
          </p:nvSpPr>
          <p:spPr>
            <a:xfrm>
              <a:off x="4593771" y="1109559"/>
              <a:ext cx="3004458" cy="355712"/>
            </a:xfrm>
            <a:prstGeom prst="rect">
              <a:avLst/>
            </a:prstGeom>
            <a:solidFill>
              <a:srgbClr val="E2E773">
                <a:alpha val="40000"/>
              </a:srgbClr>
            </a:solidFill>
          </p:spPr>
          <p:txBody>
            <a:bodyPr wrap="square" lIns="91440" tIns="45720" rIns="91440" bIns="45720" rtlCol="0" anchor="t">
              <a:spAutoFit/>
            </a:bodyPr>
            <a:lstStyle/>
            <a:p>
              <a:pPr algn="ctr"/>
              <a:r>
                <a:rPr lang="en-US">
                  <a:solidFill>
                    <a:schemeClr val="accent1">
                      <a:lumMod val="75000"/>
                    </a:schemeClr>
                  </a:solidFill>
                  <a:latin typeface="Avenir Next LT Pro"/>
                  <a:ea typeface="+mn-lt"/>
                  <a:cs typeface="+mn-lt"/>
                </a:rPr>
                <a:t>• LIDAR detection</a:t>
              </a:r>
              <a:endParaRPr lang="en-US">
                <a:latin typeface="Avenir Next LT Pro"/>
                <a:ea typeface="+mn-lt"/>
                <a:cs typeface="+mn-lt"/>
              </a:endParaRPr>
            </a:p>
          </p:txBody>
        </p:sp>
      </p:grpSp>
      <p:pic>
        <p:nvPicPr>
          <p:cNvPr id="28" name="Graphique 28" descr="Retour avec un remplissage uni">
            <a:extLst>
              <a:ext uri="{FF2B5EF4-FFF2-40B4-BE49-F238E27FC236}">
                <a16:creationId xmlns:a16="http://schemas.microsoft.com/office/drawing/2014/main" id="{7E16B3A2-7C7E-C29E-F289-CF970504E0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928" y="1912616"/>
            <a:ext cx="914400" cy="914400"/>
          </a:xfrm>
          <a:prstGeom prst="rect">
            <a:avLst/>
          </a:prstGeom>
        </p:spPr>
      </p:pic>
      <p:pic>
        <p:nvPicPr>
          <p:cNvPr id="29" name="Graphique 29" descr="Retour avec un remplissage uni">
            <a:extLst>
              <a:ext uri="{FF2B5EF4-FFF2-40B4-BE49-F238E27FC236}">
                <a16:creationId xmlns:a16="http://schemas.microsoft.com/office/drawing/2014/main" id="{946DCA9D-2981-4493-B235-8D0F984799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716928" y="4713463"/>
            <a:ext cx="914400" cy="914400"/>
          </a:xfrm>
          <a:prstGeom prst="rect">
            <a:avLst/>
          </a:prstGeom>
        </p:spPr>
      </p:pic>
      <p:grpSp>
        <p:nvGrpSpPr>
          <p:cNvPr id="2" name="Groupe 1">
            <a:extLst>
              <a:ext uri="{FF2B5EF4-FFF2-40B4-BE49-F238E27FC236}">
                <a16:creationId xmlns:a16="http://schemas.microsoft.com/office/drawing/2014/main" id="{51966376-75DE-05E9-C447-F576CD3E1BFF}"/>
              </a:ext>
            </a:extLst>
          </p:cNvPr>
          <p:cNvGrpSpPr/>
          <p:nvPr/>
        </p:nvGrpSpPr>
        <p:grpSpPr>
          <a:xfrm>
            <a:off x="7208535" y="3541015"/>
            <a:ext cx="3214663" cy="1029805"/>
            <a:chOff x="4593771" y="740227"/>
            <a:chExt cx="3004458" cy="991828"/>
          </a:xfrm>
          <a:solidFill>
            <a:schemeClr val="accent1">
              <a:lumMod val="60000"/>
              <a:lumOff val="40000"/>
            </a:schemeClr>
          </a:solidFill>
        </p:grpSpPr>
        <p:sp>
          <p:nvSpPr>
            <p:cNvPr id="3" name="ZoneTexte 2">
              <a:extLst>
                <a:ext uri="{FF2B5EF4-FFF2-40B4-BE49-F238E27FC236}">
                  <a16:creationId xmlns:a16="http://schemas.microsoft.com/office/drawing/2014/main" id="{5FE08403-E23D-7EDC-7657-07C88C7D25A0}"/>
                </a:ext>
              </a:extLst>
            </p:cNvPr>
            <p:cNvSpPr txBox="1"/>
            <p:nvPr/>
          </p:nvSpPr>
          <p:spPr>
            <a:xfrm>
              <a:off x="4593771" y="740227"/>
              <a:ext cx="3004458" cy="361974"/>
            </a:xfrm>
            <a:prstGeom prst="rect">
              <a:avLst/>
            </a:prstGeom>
            <a:grpFill/>
          </p:spPr>
          <p:txBody>
            <a:bodyPr wrap="square" lIns="91440" tIns="45720" rIns="91440" bIns="45720" rtlCol="0" anchor="t">
              <a:spAutoFit/>
            </a:bodyPr>
            <a:lstStyle/>
            <a:p>
              <a:pPr algn="ctr"/>
              <a:r>
                <a:rPr lang="en-US" b="1">
                  <a:latin typeface="Avenir Next LT Pro"/>
                </a:rPr>
                <a:t>NOT PLANNED BUT DONE</a:t>
              </a:r>
            </a:p>
          </p:txBody>
        </p:sp>
        <p:sp>
          <p:nvSpPr>
            <p:cNvPr id="4" name="ZoneTexte 3">
              <a:extLst>
                <a:ext uri="{FF2B5EF4-FFF2-40B4-BE49-F238E27FC236}">
                  <a16:creationId xmlns:a16="http://schemas.microsoft.com/office/drawing/2014/main" id="{CC5C6174-79C1-BCF2-825F-73F3C76D2FF3}"/>
                </a:ext>
              </a:extLst>
            </p:cNvPr>
            <p:cNvSpPr txBox="1"/>
            <p:nvPr/>
          </p:nvSpPr>
          <p:spPr>
            <a:xfrm>
              <a:off x="4593771" y="1109559"/>
              <a:ext cx="3004458" cy="622496"/>
            </a:xfrm>
            <a:prstGeom prst="rect">
              <a:avLst/>
            </a:prstGeom>
            <a:solidFill>
              <a:srgbClr val="E2E773">
                <a:alpha val="40000"/>
              </a:srgbClr>
            </a:solidFill>
          </p:spPr>
          <p:txBody>
            <a:bodyPr wrap="square" lIns="91440" tIns="45720" rIns="91440" bIns="45720" rtlCol="0" anchor="t">
              <a:spAutoFit/>
            </a:bodyPr>
            <a:lstStyle/>
            <a:p>
              <a:pPr algn="ctr"/>
              <a:r>
                <a:rPr lang="en-US">
                  <a:solidFill>
                    <a:schemeClr val="accent1">
                      <a:lumMod val="75000"/>
                    </a:schemeClr>
                  </a:solidFill>
                  <a:latin typeface="Avenir Next LT Pro"/>
                  <a:ea typeface="+mn-lt"/>
                  <a:cs typeface="+mn-lt"/>
                </a:rPr>
                <a:t>• Implementing the FMECA</a:t>
              </a:r>
            </a:p>
            <a:p>
              <a:pPr algn="ctr"/>
              <a:r>
                <a:rPr lang="en-US">
                  <a:solidFill>
                    <a:schemeClr val="accent1">
                      <a:lumMod val="75000"/>
                    </a:schemeClr>
                  </a:solidFill>
                  <a:latin typeface="Avenir Next LT Pro"/>
                  <a:ea typeface="+mn-lt"/>
                  <a:cs typeface="+mn-lt"/>
                </a:rPr>
                <a:t>• Fixing the car</a:t>
              </a:r>
            </a:p>
          </p:txBody>
        </p:sp>
      </p:grpSp>
      <p:pic>
        <p:nvPicPr>
          <p:cNvPr id="6" name="Graphique 5" descr="Flèche : droite avec un remplissage uni">
            <a:extLst>
              <a:ext uri="{FF2B5EF4-FFF2-40B4-BE49-F238E27FC236}">
                <a16:creationId xmlns:a16="http://schemas.microsoft.com/office/drawing/2014/main" id="{7D820960-ACF9-C45C-9319-193A6DC97D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716928" y="3425052"/>
            <a:ext cx="914400" cy="914400"/>
          </a:xfrm>
          <a:prstGeom prst="rect">
            <a:avLst/>
          </a:prstGeom>
        </p:spPr>
      </p:pic>
      <p:sp>
        <p:nvSpPr>
          <p:cNvPr id="7" name="Rectangle 6">
            <a:extLst>
              <a:ext uri="{FF2B5EF4-FFF2-40B4-BE49-F238E27FC236}">
                <a16:creationId xmlns:a16="http://schemas.microsoft.com/office/drawing/2014/main" id="{396815A9-4F6B-32F2-162D-B63A7AE94127}"/>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121">
            <a:extLst>
              <a:ext uri="{FF2B5EF4-FFF2-40B4-BE49-F238E27FC236}">
                <a16:creationId xmlns:a16="http://schemas.microsoft.com/office/drawing/2014/main" id="{4C4653B4-C66B-44AD-14CB-9A61E84D12C4}"/>
              </a:ext>
            </a:extLst>
          </p:cNvPr>
          <p:cNvPicPr>
            <a:picLocks noChangeAspect="1"/>
          </p:cNvPicPr>
          <p:nvPr/>
        </p:nvPicPr>
        <p:blipFill>
          <a:blip r:embed="rId9"/>
          <a:stretch>
            <a:fillRect/>
          </a:stretch>
        </p:blipFill>
        <p:spPr>
          <a:xfrm>
            <a:off x="103382" y="1151540"/>
            <a:ext cx="455442" cy="429473"/>
          </a:xfrm>
          <a:prstGeom prst="rect">
            <a:avLst/>
          </a:prstGeom>
        </p:spPr>
      </p:pic>
      <p:pic>
        <p:nvPicPr>
          <p:cNvPr id="13" name="Image 10">
            <a:extLst>
              <a:ext uri="{FF2B5EF4-FFF2-40B4-BE49-F238E27FC236}">
                <a16:creationId xmlns:a16="http://schemas.microsoft.com/office/drawing/2014/main" id="{FC4D8B3E-2100-F27A-D927-AC87614BCBFF}"/>
              </a:ext>
            </a:extLst>
          </p:cNvPr>
          <p:cNvPicPr>
            <a:picLocks noChangeAspect="1"/>
          </p:cNvPicPr>
          <p:nvPr/>
        </p:nvPicPr>
        <p:blipFill>
          <a:blip r:embed="rId10">
            <a:duotone>
              <a:schemeClr val="bg2">
                <a:shade val="45000"/>
                <a:satMod val="135000"/>
              </a:schemeClr>
              <a:prstClr val="white"/>
            </a:duotone>
          </a:blip>
          <a:stretch>
            <a:fillRect/>
          </a:stretch>
        </p:blipFill>
        <p:spPr>
          <a:xfrm>
            <a:off x="71698" y="3243661"/>
            <a:ext cx="464525" cy="443312"/>
          </a:xfrm>
          <a:prstGeom prst="rect">
            <a:avLst/>
          </a:prstGeom>
        </p:spPr>
      </p:pic>
      <p:pic>
        <p:nvPicPr>
          <p:cNvPr id="15" name="Picture 2">
            <a:extLst>
              <a:ext uri="{FF2B5EF4-FFF2-40B4-BE49-F238E27FC236}">
                <a16:creationId xmlns:a16="http://schemas.microsoft.com/office/drawing/2014/main" id="{96A76217-A312-91C9-4099-F1034647B512}"/>
              </a:ext>
            </a:extLst>
          </p:cNvPr>
          <p:cNvPicPr>
            <a:picLocks noChangeAspect="1"/>
          </p:cNvPicPr>
          <p:nvPr/>
        </p:nvPicPr>
        <p:blipFill>
          <a:blip r:embed="rId11"/>
          <a:stretch>
            <a:fillRect/>
          </a:stretch>
        </p:blipFill>
        <p:spPr>
          <a:xfrm>
            <a:off x="87388" y="6286012"/>
            <a:ext cx="464525" cy="472941"/>
          </a:xfrm>
          <a:prstGeom prst="rect">
            <a:avLst/>
          </a:prstGeom>
        </p:spPr>
      </p:pic>
      <p:pic>
        <p:nvPicPr>
          <p:cNvPr id="25" name="Image 24">
            <a:extLst>
              <a:ext uri="{FF2B5EF4-FFF2-40B4-BE49-F238E27FC236}">
                <a16:creationId xmlns:a16="http://schemas.microsoft.com/office/drawing/2014/main" id="{BDB0DB74-18DC-F1B2-993B-70A0F9403197}"/>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26" name="Image 2">
            <a:extLst>
              <a:ext uri="{FF2B5EF4-FFF2-40B4-BE49-F238E27FC236}">
                <a16:creationId xmlns:a16="http://schemas.microsoft.com/office/drawing/2014/main" id="{E34140AC-7C73-9E40-7176-E31FC06F0A28}"/>
              </a:ext>
            </a:extLst>
          </p:cNvPr>
          <p:cNvPicPr>
            <a:picLocks noChangeAspect="1"/>
          </p:cNvPicPr>
          <p:nvPr/>
        </p:nvPicPr>
        <p:blipFill>
          <a:blip r:embed="rId13"/>
          <a:stretch>
            <a:fillRect/>
          </a:stretch>
        </p:blipFill>
        <p:spPr>
          <a:xfrm>
            <a:off x="63762" y="116006"/>
            <a:ext cx="492361" cy="464139"/>
          </a:xfrm>
          <a:prstGeom prst="rect">
            <a:avLst/>
          </a:prstGeom>
        </p:spPr>
      </p:pic>
      <p:pic>
        <p:nvPicPr>
          <p:cNvPr id="32" name="Image 39">
            <a:extLst>
              <a:ext uri="{FF2B5EF4-FFF2-40B4-BE49-F238E27FC236}">
                <a16:creationId xmlns:a16="http://schemas.microsoft.com/office/drawing/2014/main" id="{30236106-4898-46A4-9D87-D3060D8B02E0}"/>
              </a:ext>
            </a:extLst>
          </p:cNvPr>
          <p:cNvPicPr>
            <a:picLocks noChangeAspect="1"/>
          </p:cNvPicPr>
          <p:nvPr/>
        </p:nvPicPr>
        <p:blipFill>
          <a:blip r:embed="rId14"/>
          <a:stretch>
            <a:fillRect/>
          </a:stretch>
        </p:blipFill>
        <p:spPr>
          <a:xfrm>
            <a:off x="182895" y="4175913"/>
            <a:ext cx="669644" cy="697779"/>
          </a:xfrm>
          <a:prstGeom prst="rect">
            <a:avLst/>
          </a:prstGeom>
        </p:spPr>
      </p:pic>
      <p:pic>
        <p:nvPicPr>
          <p:cNvPr id="33" name="Image 2">
            <a:extLst>
              <a:ext uri="{FF2B5EF4-FFF2-40B4-BE49-F238E27FC236}">
                <a16:creationId xmlns:a16="http://schemas.microsoft.com/office/drawing/2014/main" id="{3502048F-C9CF-F576-6A7E-F30B4DE56301}"/>
              </a:ext>
            </a:extLst>
          </p:cNvPr>
          <p:cNvPicPr>
            <a:picLocks noChangeAspect="1"/>
          </p:cNvPicPr>
          <p:nvPr/>
        </p:nvPicPr>
        <p:blipFill>
          <a:blip r:embed="rId15"/>
          <a:stretch>
            <a:fillRect/>
          </a:stretch>
        </p:blipFill>
        <p:spPr>
          <a:xfrm>
            <a:off x="105295" y="2274473"/>
            <a:ext cx="446618" cy="467786"/>
          </a:xfrm>
          <a:prstGeom prst="rect">
            <a:avLst/>
          </a:prstGeom>
        </p:spPr>
      </p:pic>
    </p:spTree>
    <p:extLst>
      <p:ext uri="{BB962C8B-B14F-4D97-AF65-F5344CB8AC3E}">
        <p14:creationId xmlns:p14="http://schemas.microsoft.com/office/powerpoint/2010/main" val="172324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lipse 30">
            <a:extLst>
              <a:ext uri="{FF2B5EF4-FFF2-40B4-BE49-F238E27FC236}">
                <a16:creationId xmlns:a16="http://schemas.microsoft.com/office/drawing/2014/main" id="{6F03420E-6550-C4CB-C5EE-CE0BEFC6F0A7}"/>
              </a:ext>
            </a:extLst>
          </p:cNvPr>
          <p:cNvSpPr/>
          <p:nvPr/>
        </p:nvSpPr>
        <p:spPr>
          <a:xfrm>
            <a:off x="0" y="39751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14</a:t>
            </a:fld>
            <a:endParaRPr lang="fr-FR" sz="2000" b="1">
              <a:latin typeface="Avenir Next LT Pro"/>
              <a:cs typeface="Calibri"/>
            </a:endParaRPr>
          </a:p>
        </p:txBody>
      </p: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14</a:t>
            </a:fld>
            <a:endParaRPr lang="fr-FR" sz="2000" b="1">
              <a:latin typeface="Avenir Next LT Pro"/>
            </a:endParaRPr>
          </a:p>
        </p:txBody>
      </p:sp>
      <p:sp>
        <p:nvSpPr>
          <p:cNvPr id="7" name="Rectangle 6">
            <a:extLst>
              <a:ext uri="{FF2B5EF4-FFF2-40B4-BE49-F238E27FC236}">
                <a16:creationId xmlns:a16="http://schemas.microsoft.com/office/drawing/2014/main" id="{396815A9-4F6B-32F2-162D-B63A7AE94127}"/>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121">
            <a:extLst>
              <a:ext uri="{FF2B5EF4-FFF2-40B4-BE49-F238E27FC236}">
                <a16:creationId xmlns:a16="http://schemas.microsoft.com/office/drawing/2014/main" id="{4C4653B4-C66B-44AD-14CB-9A61E84D12C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13" name="Image 10">
            <a:extLst>
              <a:ext uri="{FF2B5EF4-FFF2-40B4-BE49-F238E27FC236}">
                <a16:creationId xmlns:a16="http://schemas.microsoft.com/office/drawing/2014/main" id="{FC4D8B3E-2100-F27A-D927-AC87614BCBFF}"/>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15" name="Picture 2">
            <a:extLst>
              <a:ext uri="{FF2B5EF4-FFF2-40B4-BE49-F238E27FC236}">
                <a16:creationId xmlns:a16="http://schemas.microsoft.com/office/drawing/2014/main" id="{96A76217-A312-91C9-4099-F1034647B512}"/>
              </a:ext>
            </a:extLst>
          </p:cNvPr>
          <p:cNvPicPr>
            <a:picLocks noChangeAspect="1"/>
          </p:cNvPicPr>
          <p:nvPr/>
        </p:nvPicPr>
        <p:blipFill>
          <a:blip r:embed="rId5"/>
          <a:stretch>
            <a:fillRect/>
          </a:stretch>
        </p:blipFill>
        <p:spPr>
          <a:xfrm>
            <a:off x="87388" y="6286012"/>
            <a:ext cx="464525" cy="472941"/>
          </a:xfrm>
          <a:prstGeom prst="rect">
            <a:avLst/>
          </a:prstGeom>
        </p:spPr>
      </p:pic>
      <p:pic>
        <p:nvPicPr>
          <p:cNvPr id="25" name="Image 24">
            <a:extLst>
              <a:ext uri="{FF2B5EF4-FFF2-40B4-BE49-F238E27FC236}">
                <a16:creationId xmlns:a16="http://schemas.microsoft.com/office/drawing/2014/main" id="{BDB0DB74-18DC-F1B2-993B-70A0F940319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26" name="Image 2">
            <a:extLst>
              <a:ext uri="{FF2B5EF4-FFF2-40B4-BE49-F238E27FC236}">
                <a16:creationId xmlns:a16="http://schemas.microsoft.com/office/drawing/2014/main" id="{E34140AC-7C73-9E40-7176-E31FC06F0A28}"/>
              </a:ext>
            </a:extLst>
          </p:cNvPr>
          <p:cNvPicPr>
            <a:picLocks noChangeAspect="1"/>
          </p:cNvPicPr>
          <p:nvPr/>
        </p:nvPicPr>
        <p:blipFill>
          <a:blip r:embed="rId7"/>
          <a:stretch>
            <a:fillRect/>
          </a:stretch>
        </p:blipFill>
        <p:spPr>
          <a:xfrm>
            <a:off x="63762" y="116006"/>
            <a:ext cx="492361" cy="464139"/>
          </a:xfrm>
          <a:prstGeom prst="rect">
            <a:avLst/>
          </a:prstGeom>
        </p:spPr>
      </p:pic>
      <p:pic>
        <p:nvPicPr>
          <p:cNvPr id="32" name="Image 39">
            <a:extLst>
              <a:ext uri="{FF2B5EF4-FFF2-40B4-BE49-F238E27FC236}">
                <a16:creationId xmlns:a16="http://schemas.microsoft.com/office/drawing/2014/main" id="{30236106-4898-46A4-9D87-D3060D8B02E0}"/>
              </a:ext>
            </a:extLst>
          </p:cNvPr>
          <p:cNvPicPr>
            <a:picLocks noChangeAspect="1"/>
          </p:cNvPicPr>
          <p:nvPr/>
        </p:nvPicPr>
        <p:blipFill>
          <a:blip r:embed="rId8"/>
          <a:stretch>
            <a:fillRect/>
          </a:stretch>
        </p:blipFill>
        <p:spPr>
          <a:xfrm>
            <a:off x="182895" y="4175913"/>
            <a:ext cx="669644" cy="697779"/>
          </a:xfrm>
          <a:prstGeom prst="rect">
            <a:avLst/>
          </a:prstGeom>
        </p:spPr>
      </p:pic>
      <p:pic>
        <p:nvPicPr>
          <p:cNvPr id="33" name="Image 2">
            <a:extLst>
              <a:ext uri="{FF2B5EF4-FFF2-40B4-BE49-F238E27FC236}">
                <a16:creationId xmlns:a16="http://schemas.microsoft.com/office/drawing/2014/main" id="{3502048F-C9CF-F576-6A7E-F30B4DE56301}"/>
              </a:ext>
            </a:extLst>
          </p:cNvPr>
          <p:cNvPicPr>
            <a:picLocks noChangeAspect="1"/>
          </p:cNvPicPr>
          <p:nvPr/>
        </p:nvPicPr>
        <p:blipFill>
          <a:blip r:embed="rId9"/>
          <a:stretch>
            <a:fillRect/>
          </a:stretch>
        </p:blipFill>
        <p:spPr>
          <a:xfrm>
            <a:off x="105295" y="2274473"/>
            <a:ext cx="446618" cy="467786"/>
          </a:xfrm>
          <a:prstGeom prst="rect">
            <a:avLst/>
          </a:prstGeom>
        </p:spPr>
      </p:pic>
      <p:graphicFrame>
        <p:nvGraphicFramePr>
          <p:cNvPr id="3" name="Graphique 2" title="Velocity chart">
            <a:extLst>
              <a:ext uri="{FF2B5EF4-FFF2-40B4-BE49-F238E27FC236}">
                <a16:creationId xmlns:a16="http://schemas.microsoft.com/office/drawing/2014/main" id="{5017F737-6AA6-515F-0760-E10A59735B6D}"/>
              </a:ext>
              <a:ext uri="{147F2762-F138-4A5C-976F-8EAC2B608ADB}">
                <a16:predDERef xmlns:a16="http://schemas.microsoft.com/office/drawing/2014/main" pred="{2CA174EB-2E31-BEAD-B561-15F5F8B868BE}"/>
              </a:ext>
            </a:extLst>
          </p:cNvPr>
          <p:cNvGraphicFramePr>
            <a:graphicFrameLocks/>
          </p:cNvGraphicFramePr>
          <p:nvPr>
            <p:extLst>
              <p:ext uri="{D42A27DB-BD31-4B8C-83A1-F6EECF244321}">
                <p14:modId xmlns:p14="http://schemas.microsoft.com/office/powerpoint/2010/main" val="1114541059"/>
              </p:ext>
            </p:extLst>
          </p:nvPr>
        </p:nvGraphicFramePr>
        <p:xfrm>
          <a:off x="1153584" y="356130"/>
          <a:ext cx="10596032" cy="577744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06038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0A5DEF0-F394-A28C-5808-AD7EBC76CBB0}"/>
              </a:ext>
            </a:extLst>
          </p:cNvPr>
          <p:cNvGraphicFramePr>
            <a:graphicFrameLocks noGrp="1"/>
          </p:cNvGraphicFramePr>
          <p:nvPr>
            <p:extLst>
              <p:ext uri="{D42A27DB-BD31-4B8C-83A1-F6EECF244321}">
                <p14:modId xmlns:p14="http://schemas.microsoft.com/office/powerpoint/2010/main" val="1418907334"/>
              </p:ext>
            </p:extLst>
          </p:nvPr>
        </p:nvGraphicFramePr>
        <p:xfrm>
          <a:off x="1202871" y="1175656"/>
          <a:ext cx="10700657" cy="5207375"/>
        </p:xfrm>
        <a:graphic>
          <a:graphicData uri="http://schemas.openxmlformats.org/drawingml/2006/table">
            <a:tbl>
              <a:tblPr firstRow="1" bandRow="1"/>
              <a:tblGrid>
                <a:gridCol w="752697">
                  <a:extLst>
                    <a:ext uri="{9D8B030D-6E8A-4147-A177-3AD203B41FA5}">
                      <a16:colId xmlns:a16="http://schemas.microsoft.com/office/drawing/2014/main" val="2420859046"/>
                    </a:ext>
                  </a:extLst>
                </a:gridCol>
                <a:gridCol w="2252902">
                  <a:extLst>
                    <a:ext uri="{9D8B030D-6E8A-4147-A177-3AD203B41FA5}">
                      <a16:colId xmlns:a16="http://schemas.microsoft.com/office/drawing/2014/main" val="2233309727"/>
                    </a:ext>
                  </a:extLst>
                </a:gridCol>
                <a:gridCol w="952388">
                  <a:extLst>
                    <a:ext uri="{9D8B030D-6E8A-4147-A177-3AD203B41FA5}">
                      <a16:colId xmlns:a16="http://schemas.microsoft.com/office/drawing/2014/main" val="911187107"/>
                    </a:ext>
                  </a:extLst>
                </a:gridCol>
                <a:gridCol w="2510043">
                  <a:extLst>
                    <a:ext uri="{9D8B030D-6E8A-4147-A177-3AD203B41FA5}">
                      <a16:colId xmlns:a16="http://schemas.microsoft.com/office/drawing/2014/main" val="2591223448"/>
                    </a:ext>
                  </a:extLst>
                </a:gridCol>
                <a:gridCol w="1754849">
                  <a:extLst>
                    <a:ext uri="{9D8B030D-6E8A-4147-A177-3AD203B41FA5}">
                      <a16:colId xmlns:a16="http://schemas.microsoft.com/office/drawing/2014/main" val="213709989"/>
                    </a:ext>
                  </a:extLst>
                </a:gridCol>
                <a:gridCol w="2477778">
                  <a:extLst>
                    <a:ext uri="{9D8B030D-6E8A-4147-A177-3AD203B41FA5}">
                      <a16:colId xmlns:a16="http://schemas.microsoft.com/office/drawing/2014/main" val="1411531943"/>
                    </a:ext>
                  </a:extLst>
                </a:gridCol>
              </a:tblGrid>
              <a:tr h="181684">
                <a:tc>
                  <a:txBody>
                    <a:bodyPr/>
                    <a:lstStyle/>
                    <a:p>
                      <a:pPr algn="ctr" rtl="0" fontAlgn="ctr">
                        <a:spcBef>
                          <a:spcPts val="0"/>
                        </a:spcBef>
                        <a:spcAft>
                          <a:spcPts val="0"/>
                        </a:spcAft>
                      </a:pPr>
                      <a:r>
                        <a:rPr lang="fr-FR" sz="900" b="1" i="0" u="none" strike="noStrike">
                          <a:effectLst/>
                          <a:latin typeface="Cambria" panose="02040503050406030204" pitchFamily="18" charset="0"/>
                        </a:rPr>
                        <a:t>Component</a:t>
                      </a:r>
                      <a:endParaRPr lang="fr-FR" sz="900" b="0" i="0" u="none" strike="noStrike">
                        <a:effectLst/>
                        <a:latin typeface="Arial" panose="020B0604020202020204" pitchFamily="34" charset="0"/>
                      </a:endParaRPr>
                    </a:p>
                  </a:txBody>
                  <a:tcPr marL="7012" marR="7012" marT="4675" marB="467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ctr">
                        <a:spcBef>
                          <a:spcPts val="0"/>
                        </a:spcBef>
                        <a:spcAft>
                          <a:spcPts val="0"/>
                        </a:spcAft>
                      </a:pPr>
                      <a:r>
                        <a:rPr lang="fr-FR" sz="900" b="1" i="0" u="none" strike="noStrike">
                          <a:effectLst/>
                          <a:latin typeface="Cambria" panose="02040503050406030204" pitchFamily="18" charset="0"/>
                        </a:rPr>
                        <a:t>Function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ctr">
                        <a:spcBef>
                          <a:spcPts val="0"/>
                        </a:spcBef>
                        <a:spcAft>
                          <a:spcPts val="0"/>
                        </a:spcAft>
                      </a:pPr>
                      <a:r>
                        <a:rPr lang="fr-FR" sz="900" b="1" i="0" u="none" strike="noStrike">
                          <a:effectLst/>
                          <a:latin typeface="Cambria" panose="02040503050406030204" pitchFamily="18" charset="0"/>
                        </a:rPr>
                        <a:t>Failure mode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ctr">
                        <a:spcBef>
                          <a:spcPts val="0"/>
                        </a:spcBef>
                        <a:spcAft>
                          <a:spcPts val="0"/>
                        </a:spcAft>
                      </a:pPr>
                      <a:r>
                        <a:rPr lang="fr-FR" sz="900" b="1" i="0" u="none" strike="noStrike">
                          <a:effectLst/>
                          <a:latin typeface="Cambria" panose="02040503050406030204" pitchFamily="18" charset="0"/>
                        </a:rPr>
                        <a:t>Cause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ctr">
                        <a:spcBef>
                          <a:spcPts val="0"/>
                        </a:spcBef>
                        <a:spcAft>
                          <a:spcPts val="0"/>
                        </a:spcAft>
                      </a:pPr>
                      <a:r>
                        <a:rPr lang="fr-FR" sz="900" b="1" i="0" u="none" strike="noStrike">
                          <a:effectLst/>
                          <a:latin typeface="Cambria" panose="02040503050406030204" pitchFamily="18" charset="0"/>
                        </a:rPr>
                        <a:t>Effect</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ctr">
                        <a:spcBef>
                          <a:spcPts val="0"/>
                        </a:spcBef>
                        <a:spcAft>
                          <a:spcPts val="0"/>
                        </a:spcAft>
                      </a:pPr>
                      <a:r>
                        <a:rPr lang="fr-FR" sz="900" b="1" i="0" u="none" strike="noStrike">
                          <a:effectLst/>
                          <a:latin typeface="Cambria" panose="02040503050406030204" pitchFamily="18" charset="0"/>
                        </a:rPr>
                        <a:t>Detection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022357"/>
                  </a:ext>
                </a:extLst>
              </a:tr>
              <a:tr h="320227">
                <a:tc rowSpan="3">
                  <a:txBody>
                    <a:bodyPr/>
                    <a:lstStyle/>
                    <a:p>
                      <a:pPr algn="ctr" rtl="0" fontAlgn="ctr">
                        <a:spcBef>
                          <a:spcPts val="0"/>
                        </a:spcBef>
                        <a:spcAft>
                          <a:spcPts val="0"/>
                        </a:spcAft>
                      </a:pPr>
                      <a:r>
                        <a:rPr lang="fr-FR" sz="900" b="0" i="0" u="none" strike="noStrike">
                          <a:effectLst/>
                          <a:latin typeface="Cambria" panose="02040503050406030204" pitchFamily="18" charset="0"/>
                        </a:rPr>
                        <a:t>Camera</a:t>
                      </a:r>
                      <a:endParaRPr lang="fr-FR" sz="900" b="0" i="0" u="none" strike="noStrike">
                        <a:effectLst/>
                        <a:latin typeface="Arial" panose="020B0604020202020204" pitchFamily="34" charset="0"/>
                      </a:endParaRPr>
                    </a:p>
                  </a:txBody>
                  <a:tcPr marL="33658" marR="33658" marT="16829" marB="16829">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rowSpan="3">
                  <a:txBody>
                    <a:bodyPr/>
                    <a:lstStyle/>
                    <a:p>
                      <a:pPr algn="ctr" rtl="0" fontAlgn="ctr">
                        <a:spcBef>
                          <a:spcPts val="0"/>
                        </a:spcBef>
                        <a:spcAft>
                          <a:spcPts val="0"/>
                        </a:spcAft>
                      </a:pPr>
                      <a:r>
                        <a:rPr lang="fr-FR" sz="900" b="0" i="0" u="none" strike="noStrike">
                          <a:effectLst/>
                          <a:latin typeface="Cambria" panose="02040503050406030204" pitchFamily="18" charset="0"/>
                        </a:rPr>
                        <a:t>See the car environment</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Camera dead</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Broken cable, not connected, too old, ...</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No detection of the environnement </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While testing camera, while launching the car if no data detection, verifying the cable</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extLst>
                  <a:ext uri="{0D108BD9-81ED-4DB2-BD59-A6C34878D82A}">
                    <a16:rowId xmlns:a16="http://schemas.microsoft.com/office/drawing/2014/main" val="346390759"/>
                  </a:ext>
                </a:extLst>
              </a:tr>
              <a:tr h="458767">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Wrong angle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Broken support, twisted (eg. hit something)</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No detection of the </a:t>
                      </a:r>
                      <a:br>
                        <a:rPr lang="en-US" sz="900" b="0" i="0" u="none" strike="noStrike">
                          <a:effectLst/>
                          <a:latin typeface="Cambria" panose="02040503050406030204" pitchFamily="18" charset="0"/>
                        </a:rPr>
                      </a:br>
                      <a:r>
                        <a:rPr lang="en-US" sz="900" b="0" i="0" u="none" strike="noStrike">
                          <a:effectLst/>
                          <a:latin typeface="Cambria" panose="02040503050406030204" pitchFamily="18" charset="0"/>
                        </a:rPr>
                        <a:t>environnement or detect </a:t>
                      </a:r>
                      <a:br>
                        <a:rPr lang="en-US" sz="900" b="0" i="0" u="none" strike="noStrike">
                          <a:effectLst/>
                          <a:latin typeface="Cambria" panose="02040503050406030204" pitchFamily="18" charset="0"/>
                        </a:rPr>
                      </a:br>
                      <a:r>
                        <a:rPr lang="en-US" sz="900" b="0" i="0" u="none" strike="noStrike">
                          <a:effectLst/>
                          <a:latin typeface="Cambria" panose="02040503050406030204" pitchFamily="18" charset="0"/>
                        </a:rPr>
                        <a:t>not every objects </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Verifying the camera angle at the start</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extLst>
                  <a:ext uri="{0D108BD9-81ED-4DB2-BD59-A6C34878D82A}">
                    <a16:rowId xmlns:a16="http://schemas.microsoft.com/office/drawing/2014/main" val="2521622792"/>
                  </a:ext>
                </a:extLst>
              </a:tr>
              <a:tr h="320227">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Image quality deterioration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Broken lense, obstruction with something, bad luminosity</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Bad efficiency of detection </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Seeing the image on the computer</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5CD"/>
                    </a:solidFill>
                  </a:tcPr>
                </a:tc>
                <a:extLst>
                  <a:ext uri="{0D108BD9-81ED-4DB2-BD59-A6C34878D82A}">
                    <a16:rowId xmlns:a16="http://schemas.microsoft.com/office/drawing/2014/main" val="1042800508"/>
                  </a:ext>
                </a:extLst>
              </a:tr>
              <a:tr h="181684">
                <a:tc rowSpan="7">
                  <a:txBody>
                    <a:bodyPr/>
                    <a:lstStyle/>
                    <a:p>
                      <a:pPr algn="ctr" rtl="0" fontAlgn="ctr">
                        <a:spcBef>
                          <a:spcPts val="0"/>
                        </a:spcBef>
                        <a:spcAft>
                          <a:spcPts val="0"/>
                        </a:spcAft>
                      </a:pPr>
                      <a:r>
                        <a:rPr lang="fr-FR" sz="900" b="0" i="0" u="none" strike="noStrike">
                          <a:effectLst/>
                          <a:latin typeface="Cambria" panose="02040503050406030204" pitchFamily="18" charset="0"/>
                        </a:rPr>
                        <a:t>Ultrasonic sensors</a:t>
                      </a:r>
                      <a:endParaRPr lang="fr-FR" sz="900" b="0" i="0" u="none" strike="noStrike">
                        <a:effectLst/>
                        <a:latin typeface="Arial" panose="020B0604020202020204" pitchFamily="34" charset="0"/>
                      </a:endParaRPr>
                    </a:p>
                  </a:txBody>
                  <a:tcPr marL="33658" marR="33658" marT="16829" marB="16829">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rowSpan="7">
                  <a:txBody>
                    <a:bodyPr/>
                    <a:lstStyle/>
                    <a:p>
                      <a:pPr algn="ctr" rtl="0" fontAlgn="ctr">
                        <a:spcBef>
                          <a:spcPts val="0"/>
                        </a:spcBef>
                        <a:spcAft>
                          <a:spcPts val="0"/>
                        </a:spcAft>
                      </a:pPr>
                      <a:r>
                        <a:rPr lang="fr-FR" sz="900" b="0" i="0" u="none" strike="noStrike">
                          <a:effectLst/>
                          <a:latin typeface="Cambria" panose="02040503050406030204" pitchFamily="18" charset="0"/>
                        </a:rPr>
                        <a:t>Detect obstacles</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rowSpan="4">
                  <a:txBody>
                    <a:bodyPr/>
                    <a:lstStyle/>
                    <a:p>
                      <a:pPr algn="ctr" rtl="0" fontAlgn="ctr">
                        <a:spcBef>
                          <a:spcPts val="0"/>
                        </a:spcBef>
                        <a:spcAft>
                          <a:spcPts val="0"/>
                        </a:spcAft>
                      </a:pPr>
                      <a:r>
                        <a:rPr lang="fr-FR" sz="900" b="0" i="0" u="none" strike="noStrike">
                          <a:effectLst/>
                          <a:latin typeface="Cambria" panose="02040503050406030204" pitchFamily="18" charset="0"/>
                        </a:rPr>
                        <a:t>Wrong detection</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Improper mounting</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rowSpan="4">
                  <a:txBody>
                    <a:bodyPr/>
                    <a:lstStyle/>
                    <a:p>
                      <a:pPr algn="ctr" rtl="0" fontAlgn="ctr">
                        <a:spcBef>
                          <a:spcPts val="0"/>
                        </a:spcBef>
                        <a:spcAft>
                          <a:spcPts val="0"/>
                        </a:spcAft>
                      </a:pPr>
                      <a:r>
                        <a:rPr lang="fr-FR" sz="900" b="0" i="0" u="none" strike="noStrike">
                          <a:effectLst/>
                          <a:latin typeface="Cambria" panose="02040503050406030204" pitchFamily="18" charset="0"/>
                        </a:rPr>
                        <a:t>Safety issue (possible accident)</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rowSpan="7">
                  <a:txBody>
                    <a:bodyPr/>
                    <a:lstStyle/>
                    <a:p>
                      <a:pPr algn="ctr" rtl="0" fontAlgn="ctr">
                        <a:spcBef>
                          <a:spcPts val="0"/>
                        </a:spcBef>
                        <a:spcAft>
                          <a:spcPts val="0"/>
                        </a:spcAft>
                      </a:pPr>
                      <a:r>
                        <a:rPr lang="en-US" sz="900" b="0" i="0" u="none" strike="noStrike">
                          <a:effectLst/>
                          <a:latin typeface="Cambria" panose="02040503050406030204" pitchFamily="18" charset="0"/>
                        </a:rPr>
                        <a:t>Test sensors regularly and checking the blinking </a:t>
                      </a:r>
                      <a:r>
                        <a:rPr lang="en-US" sz="900" b="0" i="0" u="none" strike="noStrike" err="1">
                          <a:effectLst/>
                          <a:latin typeface="Cambria" panose="02040503050406030204" pitchFamily="18" charset="0"/>
                        </a:rPr>
                        <a:t>leds</a:t>
                      </a:r>
                      <a:endParaRPr lang="en-US"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extLst>
                  <a:ext uri="{0D108BD9-81ED-4DB2-BD59-A6C34878D82A}">
                    <a16:rowId xmlns:a16="http://schemas.microsoft.com/office/drawing/2014/main" val="1072656870"/>
                  </a:ext>
                </a:extLst>
              </a:tr>
              <a:tr h="181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Water drop, insects, ...</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36526411"/>
                  </a:ext>
                </a:extLst>
              </a:tr>
              <a:tr h="181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Aging component</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6015125"/>
                  </a:ext>
                </a:extLst>
              </a:tr>
              <a:tr h="181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Temperature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781563"/>
                  </a:ext>
                </a:extLst>
              </a:tr>
              <a:tr h="181684">
                <a:tc vMerge="1">
                  <a:txBody>
                    <a:bodyPr/>
                    <a:lstStyle/>
                    <a:p>
                      <a:endParaRPr lang="en-US"/>
                    </a:p>
                  </a:txBody>
                  <a:tcPr/>
                </a:tc>
                <a:tc vMerge="1">
                  <a:txBody>
                    <a:bodyPr/>
                    <a:lstStyle/>
                    <a:p>
                      <a:endParaRPr lang="en-US"/>
                    </a:p>
                  </a:txBody>
                  <a:tcPr/>
                </a:tc>
                <a:tc rowSpan="3">
                  <a:txBody>
                    <a:bodyPr/>
                    <a:lstStyle/>
                    <a:p>
                      <a:pPr algn="ctr" rtl="0" fontAlgn="ctr">
                        <a:spcBef>
                          <a:spcPts val="0"/>
                        </a:spcBef>
                        <a:spcAft>
                          <a:spcPts val="0"/>
                        </a:spcAft>
                      </a:pPr>
                      <a:r>
                        <a:rPr lang="fr-FR" sz="900" b="0" i="0" u="none" strike="noStrike">
                          <a:effectLst/>
                          <a:latin typeface="Cambria" panose="02040503050406030204" pitchFamily="18" charset="0"/>
                        </a:rPr>
                        <a:t>Sensors dead</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No power supply</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rowSpan="3">
                  <a:txBody>
                    <a:bodyPr/>
                    <a:lstStyle/>
                    <a:p>
                      <a:pPr algn="ctr" rtl="0" fontAlgn="ctr">
                        <a:spcBef>
                          <a:spcPts val="0"/>
                        </a:spcBef>
                        <a:spcAft>
                          <a:spcPts val="0"/>
                        </a:spcAft>
                      </a:pPr>
                      <a:r>
                        <a:rPr lang="en-US" sz="900" b="0" i="0" u="none" strike="noStrike">
                          <a:effectLst/>
                          <a:latin typeface="Cambria" panose="02040503050406030204" pitchFamily="18" charset="0"/>
                        </a:rPr>
                        <a:t>No reaction from the car</a:t>
                      </a:r>
                      <a:endParaRPr lang="en-US"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vMerge="1">
                  <a:txBody>
                    <a:bodyPr/>
                    <a:lstStyle/>
                    <a:p>
                      <a:endParaRPr lang="en-US"/>
                    </a:p>
                  </a:txBody>
                  <a:tcPr/>
                </a:tc>
                <a:extLst>
                  <a:ext uri="{0D108BD9-81ED-4DB2-BD59-A6C34878D82A}">
                    <a16:rowId xmlns:a16="http://schemas.microsoft.com/office/drawing/2014/main" val="1112185443"/>
                  </a:ext>
                </a:extLst>
              </a:tr>
              <a:tr h="181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Old sensors</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78398254"/>
                  </a:ext>
                </a:extLst>
              </a:tr>
              <a:tr h="181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short circuit</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FE2F3"/>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96585709"/>
                  </a:ext>
                </a:extLst>
              </a:tr>
              <a:tr h="181684">
                <a:tc rowSpan="2">
                  <a:txBody>
                    <a:bodyPr/>
                    <a:lstStyle/>
                    <a:p>
                      <a:pPr algn="ctr" rtl="0" fontAlgn="ctr">
                        <a:spcBef>
                          <a:spcPts val="0"/>
                        </a:spcBef>
                        <a:spcAft>
                          <a:spcPts val="0"/>
                        </a:spcAft>
                      </a:pPr>
                      <a:r>
                        <a:rPr lang="fr-FR" sz="900" b="0" i="0" u="none" strike="noStrike">
                          <a:effectLst/>
                          <a:latin typeface="Cambria" panose="02040503050406030204" pitchFamily="18" charset="0"/>
                        </a:rPr>
                        <a:t>Wheels motor</a:t>
                      </a:r>
                      <a:endParaRPr lang="fr-FR" sz="900" b="0" i="0" u="none" strike="noStrike">
                        <a:effectLst/>
                        <a:latin typeface="Arial" panose="020B0604020202020204" pitchFamily="34" charset="0"/>
                      </a:endParaRPr>
                    </a:p>
                  </a:txBody>
                  <a:tcPr marL="33658" marR="33658" marT="16829" marB="16829">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rowSpan="2">
                  <a:txBody>
                    <a:bodyPr/>
                    <a:lstStyle/>
                    <a:p>
                      <a:pPr algn="ctr" rtl="0" fontAlgn="ctr">
                        <a:spcBef>
                          <a:spcPts val="0"/>
                        </a:spcBef>
                        <a:spcAft>
                          <a:spcPts val="0"/>
                        </a:spcAft>
                      </a:pPr>
                      <a:r>
                        <a:rPr lang="en-US" sz="900" b="0" i="0" u="none" strike="noStrike">
                          <a:effectLst/>
                          <a:latin typeface="Cambria" panose="02040503050406030204" pitchFamily="18" charset="0"/>
                        </a:rPr>
                        <a:t>Control car’s speed and direction</a:t>
                      </a:r>
                      <a:endParaRPr lang="en-US"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rowSpan="2">
                  <a:txBody>
                    <a:bodyPr/>
                    <a:lstStyle/>
                    <a:p>
                      <a:pPr algn="ctr" rtl="0" fontAlgn="ctr">
                        <a:spcBef>
                          <a:spcPts val="0"/>
                        </a:spcBef>
                        <a:spcAft>
                          <a:spcPts val="0"/>
                        </a:spcAft>
                      </a:pPr>
                      <a:r>
                        <a:rPr lang="fr-FR" sz="900" b="0" i="0" u="none" strike="noStrike">
                          <a:effectLst/>
                          <a:latin typeface="Cambria" panose="02040503050406030204" pitchFamily="18" charset="0"/>
                        </a:rPr>
                        <a:t>Motor malfunction</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Mechanical failure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Wrong car behavior</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rowSpan="2">
                  <a:txBody>
                    <a:bodyPr/>
                    <a:lstStyle/>
                    <a:p>
                      <a:pPr algn="ctr" rtl="0" fontAlgn="ctr">
                        <a:spcBef>
                          <a:spcPts val="0"/>
                        </a:spcBef>
                        <a:spcAft>
                          <a:spcPts val="0"/>
                        </a:spcAft>
                      </a:pPr>
                      <a:r>
                        <a:rPr lang="fr-FR" sz="900" b="0" i="0" u="none" strike="noStrike">
                          <a:effectLst/>
                          <a:latin typeface="Cambria" panose="02040503050406030204" pitchFamily="18" charset="0"/>
                        </a:rPr>
                        <a:t>While using the car</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extLst>
                  <a:ext uri="{0D108BD9-81ED-4DB2-BD59-A6C34878D82A}">
                    <a16:rowId xmlns:a16="http://schemas.microsoft.com/office/drawing/2014/main" val="3135187265"/>
                  </a:ext>
                </a:extLst>
              </a:tr>
              <a:tr h="32022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Bad orientation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Damaged car, steering angle quite important</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6B8AF"/>
                    </a:solidFill>
                  </a:tcPr>
                </a:tc>
                <a:tc vMerge="1">
                  <a:txBody>
                    <a:bodyPr/>
                    <a:lstStyle/>
                    <a:p>
                      <a:endParaRPr lang="en-US"/>
                    </a:p>
                  </a:txBody>
                  <a:tcPr/>
                </a:tc>
                <a:extLst>
                  <a:ext uri="{0D108BD9-81ED-4DB2-BD59-A6C34878D82A}">
                    <a16:rowId xmlns:a16="http://schemas.microsoft.com/office/drawing/2014/main" val="55344972"/>
                  </a:ext>
                </a:extLst>
              </a:tr>
              <a:tr h="320227">
                <a:tc rowSpan="3">
                  <a:txBody>
                    <a:bodyPr/>
                    <a:lstStyle/>
                    <a:p>
                      <a:pPr algn="ctr" rtl="0" fontAlgn="ctr">
                        <a:spcBef>
                          <a:spcPts val="0"/>
                        </a:spcBef>
                        <a:spcAft>
                          <a:spcPts val="0"/>
                        </a:spcAft>
                      </a:pPr>
                      <a:r>
                        <a:rPr lang="fr-FR" sz="900" b="0" i="0" u="none" strike="noStrike">
                          <a:effectLst/>
                          <a:latin typeface="Cambria" panose="02040503050406030204" pitchFamily="18" charset="0"/>
                        </a:rPr>
                        <a:t>Battery</a:t>
                      </a:r>
                      <a:endParaRPr lang="fr-FR" sz="900" b="0" i="0" u="none" strike="noStrike">
                        <a:effectLst/>
                        <a:latin typeface="Arial" panose="020B0604020202020204" pitchFamily="34" charset="0"/>
                      </a:endParaRPr>
                    </a:p>
                  </a:txBody>
                  <a:tcPr marL="33658" marR="33658" marT="16829" marB="16829">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rowSpan="3">
                  <a:txBody>
                    <a:bodyPr/>
                    <a:lstStyle/>
                    <a:p>
                      <a:pPr algn="ctr" rtl="0" fontAlgn="ctr">
                        <a:spcBef>
                          <a:spcPts val="0"/>
                        </a:spcBef>
                        <a:spcAft>
                          <a:spcPts val="0"/>
                        </a:spcAft>
                      </a:pPr>
                      <a:r>
                        <a:rPr lang="en-US" sz="900" b="0" i="0" u="none" strike="noStrike">
                          <a:effectLst/>
                          <a:latin typeface="Cambria" panose="02040503050406030204" pitchFamily="18" charset="0"/>
                        </a:rPr>
                        <a:t>Provide power to the car</a:t>
                      </a:r>
                      <a:endParaRPr lang="en-US"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Low battery</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Battery depleted</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Car speed reduced and can damage other components</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Verify battery level regularly</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4150196022"/>
                  </a:ext>
                </a:extLst>
              </a:tr>
              <a:tr h="181684">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Battery dead</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Old battery Connectivity issue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Car stops</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Display 0V, car stops and power off</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555215034"/>
                  </a:ext>
                </a:extLst>
              </a:tr>
              <a:tr h="181684">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Battery leaking</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Manufacturing defect</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Safety issue</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technical inspection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1037327218"/>
                  </a:ext>
                </a:extLst>
              </a:tr>
              <a:tr h="181684">
                <a:tc rowSpan="2">
                  <a:txBody>
                    <a:bodyPr/>
                    <a:lstStyle/>
                    <a:p>
                      <a:pPr algn="ctr" rtl="0" fontAlgn="ctr">
                        <a:spcBef>
                          <a:spcPts val="0"/>
                        </a:spcBef>
                        <a:spcAft>
                          <a:spcPts val="0"/>
                        </a:spcAft>
                      </a:pPr>
                      <a:r>
                        <a:rPr lang="fr-FR" sz="900" b="0" i="0" u="none" strike="noStrike">
                          <a:effectLst/>
                          <a:latin typeface="Cambria" panose="02040503050406030204" pitchFamily="18" charset="0"/>
                        </a:rPr>
                        <a:t>Wheels sensors</a:t>
                      </a:r>
                      <a:endParaRPr lang="fr-FR" sz="900" b="0" i="0" u="none" strike="noStrike">
                        <a:effectLst/>
                        <a:latin typeface="Arial" panose="020B0604020202020204" pitchFamily="34" charset="0"/>
                      </a:endParaRPr>
                    </a:p>
                  </a:txBody>
                  <a:tcPr marL="33658" marR="33658" marT="16829" marB="16829">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rowSpan="2">
                  <a:txBody>
                    <a:bodyPr/>
                    <a:lstStyle/>
                    <a:p>
                      <a:pPr algn="ctr" rtl="0" fontAlgn="ctr">
                        <a:spcBef>
                          <a:spcPts val="0"/>
                        </a:spcBef>
                        <a:spcAft>
                          <a:spcPts val="0"/>
                        </a:spcAft>
                      </a:pPr>
                      <a:r>
                        <a:rPr lang="en-US" sz="900" b="0" i="0" u="none" strike="noStrike">
                          <a:effectLst/>
                          <a:latin typeface="Cambria" panose="02040503050406030204" pitchFamily="18" charset="0"/>
                        </a:rPr>
                        <a:t>Measure number of wheel revolution to calculate speed and distance</a:t>
                      </a:r>
                      <a:endParaRPr lang="en-US"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Sensor malfunction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Obstruction of the ray</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Wrong speed/distance calculation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Bad car behavior</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159411375"/>
                  </a:ext>
                </a:extLst>
              </a:tr>
              <a:tr h="320227">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Sensor dead or disconnected</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Short circuit</a:t>
                      </a:r>
                      <a:br>
                        <a:rPr lang="fr-FR" sz="900" b="0" i="0" u="none" strike="noStrike">
                          <a:effectLst/>
                          <a:latin typeface="Cambria" panose="02040503050406030204" pitchFamily="18" charset="0"/>
                        </a:rPr>
                      </a:br>
                      <a:r>
                        <a:rPr lang="fr-FR" sz="900" b="0" i="0" u="none" strike="noStrike">
                          <a:effectLst/>
                          <a:latin typeface="Cambria" panose="02040503050406030204" pitchFamily="18" charset="0"/>
                        </a:rPr>
                        <a:t>Old component</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No feedback on car speed and distance traveled</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No car reaction nor data on the computer</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18348522"/>
                  </a:ext>
                </a:extLst>
              </a:tr>
              <a:tr h="181684">
                <a:tc rowSpan="4">
                  <a:txBody>
                    <a:bodyPr/>
                    <a:lstStyle/>
                    <a:p>
                      <a:pPr algn="ctr" rtl="0" fontAlgn="ctr">
                        <a:spcBef>
                          <a:spcPts val="0"/>
                        </a:spcBef>
                        <a:spcAft>
                          <a:spcPts val="0"/>
                        </a:spcAft>
                      </a:pPr>
                      <a:r>
                        <a:rPr lang="fr-FR" sz="900" b="0" i="0" u="none" strike="noStrike">
                          <a:effectLst/>
                          <a:latin typeface="Cambria" panose="02040503050406030204" pitchFamily="18" charset="0"/>
                        </a:rPr>
                        <a:t>Computer</a:t>
                      </a:r>
                      <a:endParaRPr lang="fr-FR" sz="900" b="0" i="0" u="none" strike="noStrike">
                        <a:effectLst/>
                        <a:latin typeface="Arial" panose="020B0604020202020204" pitchFamily="34" charset="0"/>
                      </a:endParaRPr>
                    </a:p>
                  </a:txBody>
                  <a:tcPr marL="33658" marR="33658" marT="16829" marB="16829">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D1DC"/>
                    </a:solidFill>
                  </a:tcPr>
                </a:tc>
                <a:tc rowSpan="4">
                  <a:txBody>
                    <a:bodyPr/>
                    <a:lstStyle/>
                    <a:p>
                      <a:pPr algn="ctr" rtl="0" fontAlgn="ctr">
                        <a:spcBef>
                          <a:spcPts val="0"/>
                        </a:spcBef>
                        <a:spcAft>
                          <a:spcPts val="0"/>
                        </a:spcAft>
                      </a:pPr>
                      <a:r>
                        <a:rPr lang="en-US" sz="900" b="0" i="0" u="none" strike="noStrike">
                          <a:effectLst/>
                          <a:latin typeface="Cambria" panose="02040503050406030204" pitchFamily="18" charset="0"/>
                        </a:rPr>
                        <a:t>Process camera data to detect signs</a:t>
                      </a:r>
                      <a:endParaRPr lang="en-US"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D1DC"/>
                    </a:solidFill>
                  </a:tcPr>
                </a:tc>
                <a:tc rowSpan="2">
                  <a:txBody>
                    <a:bodyPr/>
                    <a:lstStyle/>
                    <a:p>
                      <a:pPr algn="ctr" rtl="0" fontAlgn="ctr">
                        <a:spcBef>
                          <a:spcPts val="0"/>
                        </a:spcBef>
                        <a:spcAft>
                          <a:spcPts val="0"/>
                        </a:spcAft>
                      </a:pPr>
                      <a:r>
                        <a:rPr lang="fr-FR" sz="900" b="0" i="0" u="none" strike="noStrike">
                          <a:effectLst/>
                          <a:latin typeface="Cambria" panose="02040503050406030204" pitchFamily="18" charset="0"/>
                        </a:rPr>
                        <a:t>No detection</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No network</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rowSpan="2">
                  <a:txBody>
                    <a:bodyPr/>
                    <a:lstStyle/>
                    <a:p>
                      <a:pPr algn="ctr" rtl="0" fontAlgn="ctr">
                        <a:spcBef>
                          <a:spcPts val="0"/>
                        </a:spcBef>
                        <a:spcAft>
                          <a:spcPts val="0"/>
                        </a:spcAft>
                      </a:pPr>
                      <a:r>
                        <a:rPr lang="fr-FR" sz="900" b="0" i="0" u="none" strike="noStrike">
                          <a:effectLst/>
                          <a:latin typeface="Cambria" panose="02040503050406030204" pitchFamily="18" charset="0"/>
                        </a:rPr>
                        <a:t>Car disconection</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Terminal crashing</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extLst>
                  <a:ext uri="{0D108BD9-81ED-4DB2-BD59-A6C34878D82A}">
                    <a16:rowId xmlns:a16="http://schemas.microsoft.com/office/drawing/2014/main" val="3946050423"/>
                  </a:ext>
                </a:extLst>
              </a:tr>
              <a:tr h="181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Computer battery dead</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Computer turned off</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extLst>
                  <a:ext uri="{0D108BD9-81ED-4DB2-BD59-A6C34878D82A}">
                    <a16:rowId xmlns:a16="http://schemas.microsoft.com/office/drawing/2014/main" val="1953652024"/>
                  </a:ext>
                </a:extLst>
              </a:tr>
              <a:tr h="181684">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Wrong detection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AI model precision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Random behavior</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D1DC"/>
                    </a:solidFill>
                  </a:tcPr>
                </a:tc>
                <a:tc rowSpan="2">
                  <a:txBody>
                    <a:bodyPr/>
                    <a:lstStyle/>
                    <a:p>
                      <a:pPr algn="ctr" rtl="0" fontAlgn="ctr">
                        <a:spcBef>
                          <a:spcPts val="0"/>
                        </a:spcBef>
                        <a:spcAft>
                          <a:spcPts val="0"/>
                        </a:spcAft>
                      </a:pPr>
                      <a:r>
                        <a:rPr lang="fr-FR" sz="900" b="0" i="0" u="none" strike="noStrike">
                          <a:effectLst/>
                          <a:latin typeface="Cambria" panose="02040503050406030204" pitchFamily="18" charset="0"/>
                        </a:rPr>
                        <a:t>Visually </a:t>
                      </a:r>
                      <a:endParaRPr lang="fr-FR" sz="900" b="0" i="0" u="none" strike="noStrike">
                        <a:effectLst/>
                        <a:latin typeface="Arial" panose="020B0604020202020204" pitchFamily="34" charset="0"/>
                      </a:endParaRPr>
                    </a:p>
                  </a:txBody>
                  <a:tcPr marL="33658" marR="33658" marT="16829" marB="16829">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2233558118"/>
                  </a:ext>
                </a:extLst>
              </a:tr>
              <a:tr h="320227">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fr-FR" sz="900" b="0" i="0" u="none" strike="noStrike">
                          <a:effectLst/>
                          <a:latin typeface="Cambria" panose="02040503050406030204" pitchFamily="18" charset="0"/>
                        </a:rPr>
                        <a:t>Big delay for detection</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D1DC"/>
                    </a:solidFill>
                  </a:tcPr>
                </a:tc>
                <a:tc>
                  <a:txBody>
                    <a:bodyPr/>
                    <a:lstStyle/>
                    <a:p>
                      <a:pPr algn="ctr" rtl="0" fontAlgn="ctr">
                        <a:spcBef>
                          <a:spcPts val="0"/>
                        </a:spcBef>
                        <a:spcAft>
                          <a:spcPts val="0"/>
                        </a:spcAft>
                      </a:pPr>
                      <a:r>
                        <a:rPr lang="en-US" sz="900" b="0" i="0" u="none" strike="noStrike">
                          <a:effectLst/>
                          <a:latin typeface="Cambria" panose="02040503050406030204" pitchFamily="18" charset="0"/>
                        </a:rPr>
                        <a:t>Too much data to process</a:t>
                      </a:r>
                      <a:endParaRPr lang="en-US"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D1DC"/>
                    </a:solidFill>
                  </a:tcPr>
                </a:tc>
                <a:tc>
                  <a:txBody>
                    <a:bodyPr/>
                    <a:lstStyle/>
                    <a:p>
                      <a:pPr algn="ctr" rtl="0" fontAlgn="ctr">
                        <a:spcBef>
                          <a:spcPts val="0"/>
                        </a:spcBef>
                        <a:spcAft>
                          <a:spcPts val="0"/>
                        </a:spcAft>
                      </a:pPr>
                      <a:r>
                        <a:rPr lang="fr-FR" sz="900" b="0" i="0" u="none" strike="noStrike">
                          <a:effectLst/>
                          <a:latin typeface="Cambria" panose="02040503050406030204" pitchFamily="18" charset="0"/>
                        </a:rPr>
                        <a:t>Bad timing </a:t>
                      </a:r>
                      <a:r>
                        <a:rPr lang="fr-FR" sz="900" b="0" i="0" u="none" strike="noStrike" err="1">
                          <a:effectLst/>
                          <a:latin typeface="Cambria" panose="02040503050406030204" pitchFamily="18" charset="0"/>
                        </a:rPr>
                        <a:t>behavior</a:t>
                      </a:r>
                      <a:endParaRPr lang="fr-FR" sz="900" b="0" i="0" u="none" strike="noStrike">
                        <a:effectLst/>
                        <a:latin typeface="Arial" panose="020B0604020202020204" pitchFamily="34" charset="0"/>
                      </a:endParaRPr>
                    </a:p>
                  </a:txBody>
                  <a:tcPr marL="7012" marR="7012" marT="4675" marB="4675"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D1DC"/>
                    </a:solidFill>
                  </a:tcPr>
                </a:tc>
                <a:tc vMerge="1">
                  <a:txBody>
                    <a:bodyPr/>
                    <a:lstStyle/>
                    <a:p>
                      <a:endParaRPr lang="en-US"/>
                    </a:p>
                  </a:txBody>
                  <a:tcPr/>
                </a:tc>
                <a:extLst>
                  <a:ext uri="{0D108BD9-81ED-4DB2-BD59-A6C34878D82A}">
                    <a16:rowId xmlns:a16="http://schemas.microsoft.com/office/drawing/2014/main" val="876917904"/>
                  </a:ext>
                </a:extLst>
              </a:tr>
            </a:tbl>
          </a:graphicData>
        </a:graphic>
      </p:graphicFrame>
      <p:sp>
        <p:nvSpPr>
          <p:cNvPr id="5" name="TextBox 4">
            <a:extLst>
              <a:ext uri="{FF2B5EF4-FFF2-40B4-BE49-F238E27FC236}">
                <a16:creationId xmlns:a16="http://schemas.microsoft.com/office/drawing/2014/main" id="{16AA19E5-6BFF-DE66-FF57-6AD42886B0A9}"/>
              </a:ext>
            </a:extLst>
          </p:cNvPr>
          <p:cNvSpPr txBox="1"/>
          <p:nvPr/>
        </p:nvSpPr>
        <p:spPr>
          <a:xfrm>
            <a:off x="979529" y="139805"/>
            <a:ext cx="10227789" cy="5847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200">
                <a:latin typeface="Avenir Next LT Pro"/>
                <a:ea typeface="+mn-lt"/>
                <a:cs typeface="+mn-lt"/>
              </a:rPr>
              <a:t>FMECA</a:t>
            </a:r>
            <a:r>
              <a:rPr lang="fr-FR" sz="3200">
                <a:solidFill>
                  <a:schemeClr val="tx2"/>
                </a:solidFill>
                <a:latin typeface="Avenir Next LT Pro"/>
                <a:cs typeface="Calibri"/>
              </a:rPr>
              <a:t> : </a:t>
            </a:r>
            <a:r>
              <a:rPr lang="en-US" sz="3200">
                <a:solidFill>
                  <a:schemeClr val="tx2"/>
                </a:solidFill>
                <a:latin typeface="Avenir Next LT Pro"/>
                <a:cs typeface="Calibri"/>
              </a:rPr>
              <a:t>Failure Mode, Effect and Criticality Analysis </a:t>
            </a:r>
            <a:endParaRPr lang="fr-FR" sz="3200">
              <a:solidFill>
                <a:schemeClr val="tx2"/>
              </a:solidFill>
              <a:latin typeface="Avenir Next LT Pro"/>
              <a:cs typeface="Calibri"/>
            </a:endParaRPr>
          </a:p>
        </p:txBody>
      </p:sp>
      <p:cxnSp>
        <p:nvCxnSpPr>
          <p:cNvPr id="6" name="Connecteur droit avec flèche 5">
            <a:extLst>
              <a:ext uri="{FF2B5EF4-FFF2-40B4-BE49-F238E27FC236}">
                <a16:creationId xmlns:a16="http://schemas.microsoft.com/office/drawing/2014/main" id="{F1A00E24-068F-7ACD-4204-C48F889C8965}"/>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59116A9-2CAE-DB31-7B7F-7B6E32EF163A}"/>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121">
            <a:extLst>
              <a:ext uri="{FF2B5EF4-FFF2-40B4-BE49-F238E27FC236}">
                <a16:creationId xmlns:a16="http://schemas.microsoft.com/office/drawing/2014/main" id="{FD8EF62C-D064-7928-42BE-59FBB0C529FB}"/>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10" name="Image 10">
            <a:extLst>
              <a:ext uri="{FF2B5EF4-FFF2-40B4-BE49-F238E27FC236}">
                <a16:creationId xmlns:a16="http://schemas.microsoft.com/office/drawing/2014/main" id="{9182AF47-8EED-BA85-B478-2FD95C0B409E}"/>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12" name="Image 124" descr="Une image contenant texte&#10;&#10;Description générée automatiquement">
            <a:extLst>
              <a:ext uri="{FF2B5EF4-FFF2-40B4-BE49-F238E27FC236}">
                <a16:creationId xmlns:a16="http://schemas.microsoft.com/office/drawing/2014/main" id="{3FD0503F-E6F5-158E-E51F-AECDC6FAB2A1}"/>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4" name="Picture 2">
            <a:extLst>
              <a:ext uri="{FF2B5EF4-FFF2-40B4-BE49-F238E27FC236}">
                <a16:creationId xmlns:a16="http://schemas.microsoft.com/office/drawing/2014/main" id="{4C39A0EC-2A40-1405-89C6-E137D8106705}"/>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5" name="Image 2">
            <a:extLst>
              <a:ext uri="{FF2B5EF4-FFF2-40B4-BE49-F238E27FC236}">
                <a16:creationId xmlns:a16="http://schemas.microsoft.com/office/drawing/2014/main" id="{09AD649E-CABF-8CDB-6369-BB39B55947B7}"/>
              </a:ext>
            </a:extLst>
          </p:cNvPr>
          <p:cNvPicPr>
            <a:picLocks noChangeAspect="1"/>
          </p:cNvPicPr>
          <p:nvPr/>
        </p:nvPicPr>
        <p:blipFill>
          <a:blip r:embed="rId7"/>
          <a:stretch>
            <a:fillRect/>
          </a:stretch>
        </p:blipFill>
        <p:spPr>
          <a:xfrm>
            <a:off x="99011" y="2233010"/>
            <a:ext cx="446618" cy="467786"/>
          </a:xfrm>
          <a:prstGeom prst="rect">
            <a:avLst/>
          </a:prstGeom>
        </p:spPr>
      </p:pic>
      <p:pic>
        <p:nvPicPr>
          <p:cNvPr id="16" name="Image 15">
            <a:extLst>
              <a:ext uri="{FF2B5EF4-FFF2-40B4-BE49-F238E27FC236}">
                <a16:creationId xmlns:a16="http://schemas.microsoft.com/office/drawing/2014/main" id="{7B323869-2CE7-C720-DAE4-5E456BD69DDC}"/>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82795283-0D11-6BA1-CE10-50614DF9396F}"/>
              </a:ext>
            </a:extLst>
          </p:cNvPr>
          <p:cNvPicPr>
            <a:picLocks noChangeAspect="1"/>
          </p:cNvPicPr>
          <p:nvPr/>
        </p:nvPicPr>
        <p:blipFill>
          <a:blip r:embed="rId9"/>
          <a:stretch>
            <a:fillRect/>
          </a:stretch>
        </p:blipFill>
        <p:spPr>
          <a:xfrm>
            <a:off x="63762" y="116006"/>
            <a:ext cx="492361" cy="464139"/>
          </a:xfrm>
          <a:prstGeom prst="rect">
            <a:avLst/>
          </a:prstGeom>
        </p:spPr>
      </p:pic>
      <p:sp>
        <p:nvSpPr>
          <p:cNvPr id="19" name="Ellipse 18">
            <a:extLst>
              <a:ext uri="{FF2B5EF4-FFF2-40B4-BE49-F238E27FC236}">
                <a16:creationId xmlns:a16="http://schemas.microsoft.com/office/drawing/2014/main" id="{64460FE1-1F48-811A-69FB-B78BEF2E30A4}"/>
              </a:ext>
            </a:extLst>
          </p:cNvPr>
          <p:cNvSpPr/>
          <p:nvPr/>
        </p:nvSpPr>
        <p:spPr>
          <a:xfrm>
            <a:off x="0" y="48895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3E5F0607-4629-F721-F71D-F6F213B72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462" y="5088778"/>
            <a:ext cx="699107" cy="699107"/>
          </a:xfrm>
          <a:prstGeom prst="rect">
            <a:avLst/>
          </a:prstGeom>
        </p:spPr>
      </p:pic>
      <p:pic>
        <p:nvPicPr>
          <p:cNvPr id="3" name="Image 2">
            <a:extLst>
              <a:ext uri="{FF2B5EF4-FFF2-40B4-BE49-F238E27FC236}">
                <a16:creationId xmlns:a16="http://schemas.microsoft.com/office/drawing/2014/main" id="{7F0BD5A8-8734-F222-160C-8DF23FACA4A3}"/>
              </a:ext>
            </a:extLst>
          </p:cNvPr>
          <p:cNvPicPr>
            <a:picLocks noChangeAspect="1"/>
          </p:cNvPicPr>
          <p:nvPr/>
        </p:nvPicPr>
        <p:blipFill rotWithShape="1">
          <a:blip r:embed="rId10"/>
          <a:srcRect l="9976" t="35727" r="2256" b="45872"/>
          <a:stretch/>
        </p:blipFill>
        <p:spPr>
          <a:xfrm>
            <a:off x="99011" y="2320300"/>
            <a:ext cx="11980497" cy="1412882"/>
          </a:xfrm>
          <a:prstGeom prst="rect">
            <a:avLst/>
          </a:prstGeom>
          <a:ln w="38100">
            <a:solidFill>
              <a:schemeClr val="accent3">
                <a:lumMod val="50000"/>
              </a:schemeClr>
            </a:solidFill>
          </a:ln>
        </p:spPr>
      </p:pic>
      <p:sp>
        <p:nvSpPr>
          <p:cNvPr id="9" name="Espace réservé du numéro de diapositive 14">
            <a:extLst>
              <a:ext uri="{FF2B5EF4-FFF2-40B4-BE49-F238E27FC236}">
                <a16:creationId xmlns:a16="http://schemas.microsoft.com/office/drawing/2014/main" id="{94C41C59-6447-D28C-0EB4-FA793DF25857}"/>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15</a:t>
            </a:fld>
            <a:endParaRPr lang="fr-FR" sz="2000" b="1">
              <a:latin typeface="Avenir Next LT Pro"/>
            </a:endParaRPr>
          </a:p>
        </p:txBody>
      </p:sp>
    </p:spTree>
    <p:extLst>
      <p:ext uri="{BB962C8B-B14F-4D97-AF65-F5344CB8AC3E}">
        <p14:creationId xmlns:p14="http://schemas.microsoft.com/office/powerpoint/2010/main" val="134324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AA19E5-6BFF-DE66-FF57-6AD42886B0A9}"/>
              </a:ext>
            </a:extLst>
          </p:cNvPr>
          <p:cNvSpPr txBox="1"/>
          <p:nvPr/>
        </p:nvSpPr>
        <p:spPr>
          <a:xfrm>
            <a:off x="979529" y="139805"/>
            <a:ext cx="10227789" cy="5847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200">
                <a:latin typeface="Avenir Next LT Pro"/>
                <a:ea typeface="+mn-lt"/>
                <a:cs typeface="+mn-lt"/>
              </a:rPr>
              <a:t>FMECA</a:t>
            </a:r>
            <a:r>
              <a:rPr lang="fr-FR" sz="3200">
                <a:solidFill>
                  <a:schemeClr val="tx2"/>
                </a:solidFill>
                <a:latin typeface="Avenir Next LT Pro"/>
                <a:cs typeface="Calibri"/>
              </a:rPr>
              <a:t> </a:t>
            </a:r>
            <a:r>
              <a:rPr lang="fr-FR" sz="3200" err="1">
                <a:solidFill>
                  <a:schemeClr val="tx2"/>
                </a:solidFill>
                <a:latin typeface="Avenir Next LT Pro"/>
                <a:cs typeface="Calibri"/>
              </a:rPr>
              <a:t>Implementation</a:t>
            </a:r>
            <a:endParaRPr lang="fr-FR" sz="3200">
              <a:solidFill>
                <a:schemeClr val="tx2"/>
              </a:solidFill>
              <a:latin typeface="Avenir Next LT Pro"/>
              <a:cs typeface="Calibri"/>
            </a:endParaRPr>
          </a:p>
        </p:txBody>
      </p:sp>
      <p:cxnSp>
        <p:nvCxnSpPr>
          <p:cNvPr id="6" name="Connecteur droit avec flèche 5">
            <a:extLst>
              <a:ext uri="{FF2B5EF4-FFF2-40B4-BE49-F238E27FC236}">
                <a16:creationId xmlns:a16="http://schemas.microsoft.com/office/drawing/2014/main" id="{F1A00E24-068F-7ACD-4204-C48F889C8965}"/>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59116A9-2CAE-DB31-7B7F-7B6E32EF163A}"/>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121">
            <a:extLst>
              <a:ext uri="{FF2B5EF4-FFF2-40B4-BE49-F238E27FC236}">
                <a16:creationId xmlns:a16="http://schemas.microsoft.com/office/drawing/2014/main" id="{FD8EF62C-D064-7928-42BE-59FBB0C529FB}"/>
              </a:ext>
            </a:extLst>
          </p:cNvPr>
          <p:cNvPicPr>
            <a:picLocks noChangeAspect="1"/>
          </p:cNvPicPr>
          <p:nvPr/>
        </p:nvPicPr>
        <p:blipFill>
          <a:blip r:embed="rId2"/>
          <a:stretch>
            <a:fillRect/>
          </a:stretch>
        </p:blipFill>
        <p:spPr>
          <a:xfrm>
            <a:off x="103382" y="1151540"/>
            <a:ext cx="455442" cy="429473"/>
          </a:xfrm>
          <a:prstGeom prst="rect">
            <a:avLst/>
          </a:prstGeom>
        </p:spPr>
      </p:pic>
      <p:pic>
        <p:nvPicPr>
          <p:cNvPr id="10" name="Image 10">
            <a:extLst>
              <a:ext uri="{FF2B5EF4-FFF2-40B4-BE49-F238E27FC236}">
                <a16:creationId xmlns:a16="http://schemas.microsoft.com/office/drawing/2014/main" id="{9182AF47-8EED-BA85-B478-2FD95C0B409E}"/>
              </a:ext>
            </a:extLst>
          </p:cNvPr>
          <p:cNvPicPr>
            <a:picLocks noChangeAspect="1"/>
          </p:cNvPicPr>
          <p:nvPr/>
        </p:nvPicPr>
        <p:blipFill>
          <a:blip r:embed="rId3">
            <a:duotone>
              <a:schemeClr val="bg2">
                <a:shade val="45000"/>
                <a:satMod val="135000"/>
              </a:schemeClr>
              <a:prstClr val="white"/>
            </a:duotone>
          </a:blip>
          <a:stretch>
            <a:fillRect/>
          </a:stretch>
        </p:blipFill>
        <p:spPr>
          <a:xfrm>
            <a:off x="71698" y="3243661"/>
            <a:ext cx="464525" cy="443312"/>
          </a:xfrm>
          <a:prstGeom prst="rect">
            <a:avLst/>
          </a:prstGeom>
        </p:spPr>
      </p:pic>
      <p:pic>
        <p:nvPicPr>
          <p:cNvPr id="12" name="Image 124" descr="Une image contenant texte&#10;&#10;Description générée automatiquement">
            <a:extLst>
              <a:ext uri="{FF2B5EF4-FFF2-40B4-BE49-F238E27FC236}">
                <a16:creationId xmlns:a16="http://schemas.microsoft.com/office/drawing/2014/main" id="{3FD0503F-E6F5-158E-E51F-AECDC6FAB2A1}"/>
              </a:ext>
            </a:extLst>
          </p:cNvPr>
          <p:cNvPicPr>
            <a:picLocks noChangeAspect="1"/>
          </p:cNvPicPr>
          <p:nvPr/>
        </p:nvPicPr>
        <p:blipFill>
          <a:blip r:embed="rId4"/>
          <a:stretch>
            <a:fillRect/>
          </a:stretch>
        </p:blipFill>
        <p:spPr>
          <a:xfrm>
            <a:off x="159284" y="4334466"/>
            <a:ext cx="320732" cy="396333"/>
          </a:xfrm>
          <a:prstGeom prst="rect">
            <a:avLst/>
          </a:prstGeom>
        </p:spPr>
      </p:pic>
      <p:pic>
        <p:nvPicPr>
          <p:cNvPr id="14" name="Picture 2">
            <a:extLst>
              <a:ext uri="{FF2B5EF4-FFF2-40B4-BE49-F238E27FC236}">
                <a16:creationId xmlns:a16="http://schemas.microsoft.com/office/drawing/2014/main" id="{4C39A0EC-2A40-1405-89C6-E137D8106705}"/>
              </a:ext>
            </a:extLst>
          </p:cNvPr>
          <p:cNvPicPr>
            <a:picLocks noChangeAspect="1"/>
          </p:cNvPicPr>
          <p:nvPr/>
        </p:nvPicPr>
        <p:blipFill>
          <a:blip r:embed="rId5"/>
          <a:stretch>
            <a:fillRect/>
          </a:stretch>
        </p:blipFill>
        <p:spPr>
          <a:xfrm>
            <a:off x="87388" y="6286012"/>
            <a:ext cx="464525" cy="472941"/>
          </a:xfrm>
          <a:prstGeom prst="rect">
            <a:avLst/>
          </a:prstGeom>
        </p:spPr>
      </p:pic>
      <p:pic>
        <p:nvPicPr>
          <p:cNvPr id="15" name="Image 2">
            <a:extLst>
              <a:ext uri="{FF2B5EF4-FFF2-40B4-BE49-F238E27FC236}">
                <a16:creationId xmlns:a16="http://schemas.microsoft.com/office/drawing/2014/main" id="{09AD649E-CABF-8CDB-6369-BB39B55947B7}"/>
              </a:ext>
            </a:extLst>
          </p:cNvPr>
          <p:cNvPicPr>
            <a:picLocks noChangeAspect="1"/>
          </p:cNvPicPr>
          <p:nvPr/>
        </p:nvPicPr>
        <p:blipFill>
          <a:blip r:embed="rId6"/>
          <a:stretch>
            <a:fillRect/>
          </a:stretch>
        </p:blipFill>
        <p:spPr>
          <a:xfrm>
            <a:off x="99011" y="2233010"/>
            <a:ext cx="446618" cy="467786"/>
          </a:xfrm>
          <a:prstGeom prst="rect">
            <a:avLst/>
          </a:prstGeom>
        </p:spPr>
      </p:pic>
      <p:pic>
        <p:nvPicPr>
          <p:cNvPr id="16" name="Image 15">
            <a:extLst>
              <a:ext uri="{FF2B5EF4-FFF2-40B4-BE49-F238E27FC236}">
                <a16:creationId xmlns:a16="http://schemas.microsoft.com/office/drawing/2014/main" id="{7B323869-2CE7-C720-DAE4-5E456BD69DDC}"/>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82795283-0D11-6BA1-CE10-50614DF9396F}"/>
              </a:ext>
            </a:extLst>
          </p:cNvPr>
          <p:cNvPicPr>
            <a:picLocks noChangeAspect="1"/>
          </p:cNvPicPr>
          <p:nvPr/>
        </p:nvPicPr>
        <p:blipFill>
          <a:blip r:embed="rId8"/>
          <a:stretch>
            <a:fillRect/>
          </a:stretch>
        </p:blipFill>
        <p:spPr>
          <a:xfrm>
            <a:off x="63762" y="116006"/>
            <a:ext cx="492361" cy="464139"/>
          </a:xfrm>
          <a:prstGeom prst="rect">
            <a:avLst/>
          </a:prstGeom>
        </p:spPr>
      </p:pic>
      <p:sp>
        <p:nvSpPr>
          <p:cNvPr id="19" name="Ellipse 18">
            <a:extLst>
              <a:ext uri="{FF2B5EF4-FFF2-40B4-BE49-F238E27FC236}">
                <a16:creationId xmlns:a16="http://schemas.microsoft.com/office/drawing/2014/main" id="{64460FE1-1F48-811A-69FB-B78BEF2E30A4}"/>
              </a:ext>
            </a:extLst>
          </p:cNvPr>
          <p:cNvSpPr/>
          <p:nvPr/>
        </p:nvSpPr>
        <p:spPr>
          <a:xfrm>
            <a:off x="0" y="48895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3E5F0607-4629-F721-F71D-F6F213B72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462" y="5088778"/>
            <a:ext cx="699107" cy="699107"/>
          </a:xfrm>
          <a:prstGeom prst="rect">
            <a:avLst/>
          </a:prstGeom>
        </p:spPr>
      </p:pic>
      <p:pic>
        <p:nvPicPr>
          <p:cNvPr id="3" name="Image 2">
            <a:extLst>
              <a:ext uri="{FF2B5EF4-FFF2-40B4-BE49-F238E27FC236}">
                <a16:creationId xmlns:a16="http://schemas.microsoft.com/office/drawing/2014/main" id="{A54E248D-4C40-4F52-94FC-CB505509930A}"/>
              </a:ext>
            </a:extLst>
          </p:cNvPr>
          <p:cNvPicPr>
            <a:picLocks noChangeAspect="1"/>
          </p:cNvPicPr>
          <p:nvPr/>
        </p:nvPicPr>
        <p:blipFill>
          <a:blip r:embed="rId9"/>
          <a:stretch>
            <a:fillRect/>
          </a:stretch>
        </p:blipFill>
        <p:spPr>
          <a:xfrm>
            <a:off x="1298395" y="1151540"/>
            <a:ext cx="10135478" cy="1127858"/>
          </a:xfrm>
          <a:prstGeom prst="rect">
            <a:avLst/>
          </a:prstGeom>
        </p:spPr>
      </p:pic>
      <p:pic>
        <p:nvPicPr>
          <p:cNvPr id="11" name="Image 10">
            <a:extLst>
              <a:ext uri="{FF2B5EF4-FFF2-40B4-BE49-F238E27FC236}">
                <a16:creationId xmlns:a16="http://schemas.microsoft.com/office/drawing/2014/main" id="{14205B20-97F6-46B5-9A68-BDC5AC40600A}"/>
              </a:ext>
            </a:extLst>
          </p:cNvPr>
          <p:cNvPicPr>
            <a:picLocks noChangeAspect="1"/>
          </p:cNvPicPr>
          <p:nvPr/>
        </p:nvPicPr>
        <p:blipFill>
          <a:blip r:embed="rId10"/>
          <a:stretch>
            <a:fillRect/>
          </a:stretch>
        </p:blipFill>
        <p:spPr>
          <a:xfrm>
            <a:off x="1298395" y="2795448"/>
            <a:ext cx="10135477" cy="1139079"/>
          </a:xfrm>
          <a:prstGeom prst="rect">
            <a:avLst/>
          </a:prstGeom>
        </p:spPr>
      </p:pic>
      <p:grpSp>
        <p:nvGrpSpPr>
          <p:cNvPr id="9" name="Groupe 8">
            <a:extLst>
              <a:ext uri="{FF2B5EF4-FFF2-40B4-BE49-F238E27FC236}">
                <a16:creationId xmlns:a16="http://schemas.microsoft.com/office/drawing/2014/main" id="{F38B8723-2935-0F11-564B-745F76123AAF}"/>
              </a:ext>
            </a:extLst>
          </p:cNvPr>
          <p:cNvGrpSpPr/>
          <p:nvPr/>
        </p:nvGrpSpPr>
        <p:grpSpPr>
          <a:xfrm>
            <a:off x="2563285" y="4983565"/>
            <a:ext cx="1207319" cy="1235949"/>
            <a:chOff x="6959600" y="4373491"/>
            <a:chExt cx="1207319" cy="1235949"/>
          </a:xfrm>
        </p:grpSpPr>
        <p:pic>
          <p:nvPicPr>
            <p:cNvPr id="2" name="Picture 22">
              <a:extLst>
                <a:ext uri="{FF2B5EF4-FFF2-40B4-BE49-F238E27FC236}">
                  <a16:creationId xmlns:a16="http://schemas.microsoft.com/office/drawing/2014/main" id="{574856AE-BF99-0C9F-97D3-885B3FAA9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9600" y="4373491"/>
              <a:ext cx="1207319" cy="12359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4">
              <a:extLst>
                <a:ext uri="{FF2B5EF4-FFF2-40B4-BE49-F238E27FC236}">
                  <a16:creationId xmlns:a16="http://schemas.microsoft.com/office/drawing/2014/main" id="{5FD6D6A8-E91B-283E-E3DA-4B1AAD9724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1750" y="4889541"/>
              <a:ext cx="130056" cy="1654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Image 17">
            <a:extLst>
              <a:ext uri="{FF2B5EF4-FFF2-40B4-BE49-F238E27FC236}">
                <a16:creationId xmlns:a16="http://schemas.microsoft.com/office/drawing/2014/main" id="{C58E5AFB-FE7E-7BC3-753E-37F9FC6B3FF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7604" y="4519134"/>
            <a:ext cx="609600" cy="609600"/>
          </a:xfrm>
          <a:prstGeom prst="rect">
            <a:avLst/>
          </a:prstGeom>
        </p:spPr>
      </p:pic>
      <p:pic>
        <p:nvPicPr>
          <p:cNvPr id="20" name="Image 19">
            <a:extLst>
              <a:ext uri="{FF2B5EF4-FFF2-40B4-BE49-F238E27FC236}">
                <a16:creationId xmlns:a16="http://schemas.microsoft.com/office/drawing/2014/main" id="{3D19E280-0E7F-DAE0-3042-3585D8D6F3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94522" y="4519134"/>
            <a:ext cx="609600" cy="609600"/>
          </a:xfrm>
          <a:prstGeom prst="rect">
            <a:avLst/>
          </a:prstGeom>
        </p:spPr>
      </p:pic>
      <p:pic>
        <p:nvPicPr>
          <p:cNvPr id="22" name="Image 21">
            <a:extLst>
              <a:ext uri="{FF2B5EF4-FFF2-40B4-BE49-F238E27FC236}">
                <a16:creationId xmlns:a16="http://schemas.microsoft.com/office/drawing/2014/main" id="{F41416E7-FCBD-0840-2E02-665FABE154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1440" y="4517321"/>
            <a:ext cx="609600" cy="609600"/>
          </a:xfrm>
          <a:prstGeom prst="rect">
            <a:avLst/>
          </a:prstGeom>
        </p:spPr>
      </p:pic>
      <p:pic>
        <p:nvPicPr>
          <p:cNvPr id="23" name="Image 22">
            <a:extLst>
              <a:ext uri="{FF2B5EF4-FFF2-40B4-BE49-F238E27FC236}">
                <a16:creationId xmlns:a16="http://schemas.microsoft.com/office/drawing/2014/main" id="{889945A5-9D1B-6D7A-A89B-AB8A2E8EA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88358" y="4517321"/>
            <a:ext cx="609600" cy="609600"/>
          </a:xfrm>
          <a:prstGeom prst="rect">
            <a:avLst/>
          </a:prstGeom>
        </p:spPr>
      </p:pic>
      <p:pic>
        <p:nvPicPr>
          <p:cNvPr id="24" name="Image 23">
            <a:extLst>
              <a:ext uri="{FF2B5EF4-FFF2-40B4-BE49-F238E27FC236}">
                <a16:creationId xmlns:a16="http://schemas.microsoft.com/office/drawing/2014/main" id="{2982980B-0388-CC3D-F768-6B0D38FF11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85276" y="4517321"/>
            <a:ext cx="609600" cy="609600"/>
          </a:xfrm>
          <a:prstGeom prst="rect">
            <a:avLst/>
          </a:prstGeom>
        </p:spPr>
      </p:pic>
      <p:pic>
        <p:nvPicPr>
          <p:cNvPr id="26" name="Image 25">
            <a:extLst>
              <a:ext uri="{FF2B5EF4-FFF2-40B4-BE49-F238E27FC236}">
                <a16:creationId xmlns:a16="http://schemas.microsoft.com/office/drawing/2014/main" id="{A4BAFE7E-952F-9F76-7F89-A909B854B2A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82194" y="4517320"/>
            <a:ext cx="609601" cy="609601"/>
          </a:xfrm>
          <a:prstGeom prst="rect">
            <a:avLst/>
          </a:prstGeom>
        </p:spPr>
      </p:pic>
      <p:sp>
        <p:nvSpPr>
          <p:cNvPr id="13" name="Espace réservé du numéro de diapositive 14">
            <a:extLst>
              <a:ext uri="{FF2B5EF4-FFF2-40B4-BE49-F238E27FC236}">
                <a16:creationId xmlns:a16="http://schemas.microsoft.com/office/drawing/2014/main" id="{D9415A70-7211-A568-FCD0-E239F4D7C4B8}"/>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16</a:t>
            </a:fld>
            <a:endParaRPr lang="fr-FR" sz="2000" b="1">
              <a:latin typeface="Avenir Next LT Pro"/>
            </a:endParaRPr>
          </a:p>
        </p:txBody>
      </p:sp>
    </p:spTree>
    <p:extLst>
      <p:ext uri="{BB962C8B-B14F-4D97-AF65-F5344CB8AC3E}">
        <p14:creationId xmlns:p14="http://schemas.microsoft.com/office/powerpoint/2010/main" val="319237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0"/>
                                  </p:stCondLst>
                                  <p:childTnLst>
                                    <p:animMotion origin="layout" path="M 4.375E-6 3.33333E-6 L 0.53932 0.00602 " pathEditMode="relative" rAng="0" ptsTypes="AA">
                                      <p:cBhvr>
                                        <p:cTn id="6" dur="6500" fill="hold"/>
                                        <p:tgtEl>
                                          <p:spTgt spid="9"/>
                                        </p:tgtEl>
                                        <p:attrNameLst>
                                          <p:attrName>ppt_x</p:attrName>
                                          <p:attrName>ppt_y</p:attrName>
                                        </p:attrNameLst>
                                      </p:cBhvr>
                                      <p:rCtr x="26966" y="301"/>
                                    </p:animMotion>
                                  </p:childTnLst>
                                </p:cTn>
                              </p:par>
                              <p:par>
                                <p:cTn id="7" presetID="1" presetClass="entr" presetSubtype="0" fill="hold" nodeType="withEffect">
                                  <p:stCondLst>
                                    <p:cond delay="100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400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A5AB7A-8304-B810-5AE0-DDDD69EEEDFA}"/>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E3193ED-8F57-75A9-5ACF-AB5860FD5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0692"/>
            <a:ext cx="12192000" cy="3950787"/>
          </a:xfrm>
          <a:prstGeom prst="rect">
            <a:avLst/>
          </a:prstGeom>
        </p:spPr>
      </p:pic>
      <p:sp>
        <p:nvSpPr>
          <p:cNvPr id="10" name="TextBox 4">
            <a:extLst>
              <a:ext uri="{FF2B5EF4-FFF2-40B4-BE49-F238E27FC236}">
                <a16:creationId xmlns:a16="http://schemas.microsoft.com/office/drawing/2014/main" id="{6D56A182-8981-B68A-46CD-E52EC8B88658}"/>
              </a:ext>
            </a:extLst>
          </p:cNvPr>
          <p:cNvSpPr txBox="1"/>
          <p:nvPr/>
        </p:nvSpPr>
        <p:spPr>
          <a:xfrm>
            <a:off x="979529" y="139805"/>
            <a:ext cx="10227789" cy="5847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200">
                <a:solidFill>
                  <a:schemeClr val="tx2"/>
                </a:solidFill>
                <a:latin typeface="Avenir Next LT Pro"/>
                <a:cs typeface="Calibri"/>
              </a:rPr>
              <a:t>Default </a:t>
            </a:r>
            <a:r>
              <a:rPr lang="fr-FR" sz="3200" err="1">
                <a:solidFill>
                  <a:schemeClr val="tx2"/>
                </a:solidFill>
                <a:latin typeface="Avenir Next LT Pro"/>
                <a:cs typeface="Calibri"/>
              </a:rPr>
              <a:t>Tree</a:t>
            </a:r>
            <a:r>
              <a:rPr lang="fr-FR" sz="3200">
                <a:solidFill>
                  <a:schemeClr val="tx2"/>
                </a:solidFill>
                <a:latin typeface="Avenir Next LT Pro"/>
                <a:cs typeface="Calibri"/>
              </a:rPr>
              <a:t> : break </a:t>
            </a:r>
            <a:r>
              <a:rPr lang="fr-FR" sz="3200" err="1">
                <a:solidFill>
                  <a:schemeClr val="tx2"/>
                </a:solidFill>
                <a:latin typeface="Avenir Next LT Pro"/>
                <a:cs typeface="Calibri"/>
              </a:rPr>
              <a:t>traffic</a:t>
            </a:r>
            <a:r>
              <a:rPr lang="fr-FR" sz="3200">
                <a:solidFill>
                  <a:schemeClr val="tx2"/>
                </a:solidFill>
                <a:latin typeface="Avenir Next LT Pro"/>
                <a:cs typeface="Calibri"/>
              </a:rPr>
              <a:t> </a:t>
            </a:r>
            <a:r>
              <a:rPr lang="fr-FR" sz="3200" err="1">
                <a:solidFill>
                  <a:schemeClr val="tx2"/>
                </a:solidFill>
                <a:latin typeface="Avenir Next LT Pro"/>
                <a:cs typeface="Calibri"/>
              </a:rPr>
              <a:t>laws</a:t>
            </a:r>
            <a:endParaRPr lang="fr-FR" sz="3200">
              <a:solidFill>
                <a:schemeClr val="tx2"/>
              </a:solidFill>
              <a:latin typeface="Avenir Next LT Pro"/>
              <a:cs typeface="Calibri"/>
            </a:endParaRPr>
          </a:p>
        </p:txBody>
      </p:sp>
      <p:cxnSp>
        <p:nvCxnSpPr>
          <p:cNvPr id="11" name="Connecteur droit avec flèche 10">
            <a:extLst>
              <a:ext uri="{FF2B5EF4-FFF2-40B4-BE49-F238E27FC236}">
                <a16:creationId xmlns:a16="http://schemas.microsoft.com/office/drawing/2014/main" id="{FECA719E-C2E0-42F8-7A31-F6C643397EE0}"/>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265F6C21-B133-10CB-FDE3-4CE24F0D684B}"/>
              </a:ext>
            </a:extLst>
          </p:cNvPr>
          <p:cNvPicPr>
            <a:picLocks noChangeAspect="1"/>
          </p:cNvPicPr>
          <p:nvPr/>
        </p:nvPicPr>
        <p:blipFill rotWithShape="1">
          <a:blip r:embed="rId3"/>
          <a:srcRect t="681"/>
          <a:stretch/>
        </p:blipFill>
        <p:spPr>
          <a:xfrm>
            <a:off x="228200" y="2292350"/>
            <a:ext cx="1837905" cy="925768"/>
          </a:xfrm>
          <a:prstGeom prst="rect">
            <a:avLst/>
          </a:prstGeom>
        </p:spPr>
      </p:pic>
      <p:pic>
        <p:nvPicPr>
          <p:cNvPr id="20" name="Image 19">
            <a:extLst>
              <a:ext uri="{FF2B5EF4-FFF2-40B4-BE49-F238E27FC236}">
                <a16:creationId xmlns:a16="http://schemas.microsoft.com/office/drawing/2014/main" id="{BCFFAE06-1C8E-D9C0-D868-836B3861838F}"/>
              </a:ext>
            </a:extLst>
          </p:cNvPr>
          <p:cNvPicPr>
            <a:picLocks noChangeAspect="1"/>
          </p:cNvPicPr>
          <p:nvPr/>
        </p:nvPicPr>
        <p:blipFill rotWithShape="1">
          <a:blip r:embed="rId4"/>
          <a:srcRect t="6027"/>
          <a:stretch/>
        </p:blipFill>
        <p:spPr>
          <a:xfrm>
            <a:off x="2387543" y="2292351"/>
            <a:ext cx="1843184" cy="925768"/>
          </a:xfrm>
          <a:prstGeom prst="rect">
            <a:avLst/>
          </a:prstGeom>
        </p:spPr>
      </p:pic>
      <p:pic>
        <p:nvPicPr>
          <p:cNvPr id="22" name="Image 21">
            <a:extLst>
              <a:ext uri="{FF2B5EF4-FFF2-40B4-BE49-F238E27FC236}">
                <a16:creationId xmlns:a16="http://schemas.microsoft.com/office/drawing/2014/main" id="{9136218D-E631-02B8-24D0-591641A4629B}"/>
              </a:ext>
            </a:extLst>
          </p:cNvPr>
          <p:cNvPicPr>
            <a:picLocks noChangeAspect="1"/>
          </p:cNvPicPr>
          <p:nvPr/>
        </p:nvPicPr>
        <p:blipFill>
          <a:blip r:embed="rId5"/>
          <a:stretch>
            <a:fillRect/>
          </a:stretch>
        </p:blipFill>
        <p:spPr>
          <a:xfrm>
            <a:off x="5174470" y="2292350"/>
            <a:ext cx="1837905" cy="929576"/>
          </a:xfrm>
          <a:prstGeom prst="rect">
            <a:avLst/>
          </a:prstGeom>
        </p:spPr>
      </p:pic>
      <p:pic>
        <p:nvPicPr>
          <p:cNvPr id="24" name="Image 23">
            <a:extLst>
              <a:ext uri="{FF2B5EF4-FFF2-40B4-BE49-F238E27FC236}">
                <a16:creationId xmlns:a16="http://schemas.microsoft.com/office/drawing/2014/main" id="{B61B18E1-554D-B072-1D3F-52D2B1ABCD4E}"/>
              </a:ext>
            </a:extLst>
          </p:cNvPr>
          <p:cNvPicPr>
            <a:picLocks noChangeAspect="1"/>
          </p:cNvPicPr>
          <p:nvPr/>
        </p:nvPicPr>
        <p:blipFill>
          <a:blip r:embed="rId6"/>
          <a:stretch>
            <a:fillRect/>
          </a:stretch>
        </p:blipFill>
        <p:spPr>
          <a:xfrm>
            <a:off x="9493157" y="2292350"/>
            <a:ext cx="1837905" cy="921632"/>
          </a:xfrm>
          <a:prstGeom prst="rect">
            <a:avLst/>
          </a:prstGeom>
        </p:spPr>
      </p:pic>
      <p:pic>
        <p:nvPicPr>
          <p:cNvPr id="26" name="Image 25">
            <a:extLst>
              <a:ext uri="{FF2B5EF4-FFF2-40B4-BE49-F238E27FC236}">
                <a16:creationId xmlns:a16="http://schemas.microsoft.com/office/drawing/2014/main" id="{1CF92CE4-7AEA-47A5-E66E-E3768516E284}"/>
              </a:ext>
            </a:extLst>
          </p:cNvPr>
          <p:cNvPicPr>
            <a:picLocks noChangeAspect="1"/>
          </p:cNvPicPr>
          <p:nvPr/>
        </p:nvPicPr>
        <p:blipFill>
          <a:blip r:embed="rId7"/>
          <a:stretch>
            <a:fillRect/>
          </a:stretch>
        </p:blipFill>
        <p:spPr>
          <a:xfrm>
            <a:off x="3640231" y="3710745"/>
            <a:ext cx="1837906" cy="929577"/>
          </a:xfrm>
          <a:prstGeom prst="rect">
            <a:avLst/>
          </a:prstGeom>
        </p:spPr>
      </p:pic>
      <p:pic>
        <p:nvPicPr>
          <p:cNvPr id="28" name="Image 27">
            <a:extLst>
              <a:ext uri="{FF2B5EF4-FFF2-40B4-BE49-F238E27FC236}">
                <a16:creationId xmlns:a16="http://schemas.microsoft.com/office/drawing/2014/main" id="{6AD8AD4B-7CDC-DBBB-5CB1-AC6CD39F0ABC}"/>
              </a:ext>
            </a:extLst>
          </p:cNvPr>
          <p:cNvPicPr>
            <a:picLocks noChangeAspect="1"/>
          </p:cNvPicPr>
          <p:nvPr/>
        </p:nvPicPr>
        <p:blipFill>
          <a:blip r:embed="rId8"/>
          <a:stretch>
            <a:fillRect/>
          </a:stretch>
        </p:blipFill>
        <p:spPr>
          <a:xfrm>
            <a:off x="2721277" y="4923383"/>
            <a:ext cx="1837907" cy="929577"/>
          </a:xfrm>
          <a:prstGeom prst="rect">
            <a:avLst/>
          </a:prstGeom>
        </p:spPr>
      </p:pic>
      <p:pic>
        <p:nvPicPr>
          <p:cNvPr id="30" name="Image 29">
            <a:extLst>
              <a:ext uri="{FF2B5EF4-FFF2-40B4-BE49-F238E27FC236}">
                <a16:creationId xmlns:a16="http://schemas.microsoft.com/office/drawing/2014/main" id="{443E8F47-B57D-B25A-7C14-08BB38978FAA}"/>
              </a:ext>
            </a:extLst>
          </p:cNvPr>
          <p:cNvPicPr>
            <a:picLocks noChangeAspect="1"/>
          </p:cNvPicPr>
          <p:nvPr/>
        </p:nvPicPr>
        <p:blipFill>
          <a:blip r:embed="rId9"/>
          <a:stretch>
            <a:fillRect/>
          </a:stretch>
        </p:blipFill>
        <p:spPr>
          <a:xfrm>
            <a:off x="4679760" y="4923383"/>
            <a:ext cx="1837906" cy="929577"/>
          </a:xfrm>
          <a:prstGeom prst="rect">
            <a:avLst/>
          </a:prstGeom>
        </p:spPr>
      </p:pic>
      <p:sp>
        <p:nvSpPr>
          <p:cNvPr id="15" name="Ellipse 14">
            <a:extLst>
              <a:ext uri="{FF2B5EF4-FFF2-40B4-BE49-F238E27FC236}">
                <a16:creationId xmlns:a16="http://schemas.microsoft.com/office/drawing/2014/main" id="{C7AF5217-75BB-9A46-3FF0-3DE604243FF2}"/>
              </a:ext>
            </a:extLst>
          </p:cNvPr>
          <p:cNvSpPr/>
          <p:nvPr/>
        </p:nvSpPr>
        <p:spPr>
          <a:xfrm>
            <a:off x="0" y="5693229"/>
            <a:ext cx="1034143" cy="1161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D0FB2077-95FC-7E05-10D0-13F6E19DA9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462" y="5914978"/>
            <a:ext cx="738431" cy="738431"/>
          </a:xfrm>
          <a:prstGeom prst="rect">
            <a:avLst/>
          </a:prstGeom>
        </p:spPr>
      </p:pic>
      <p:sp>
        <p:nvSpPr>
          <p:cNvPr id="3" name="Espace réservé du numéro de diapositive 14">
            <a:extLst>
              <a:ext uri="{FF2B5EF4-FFF2-40B4-BE49-F238E27FC236}">
                <a16:creationId xmlns:a16="http://schemas.microsoft.com/office/drawing/2014/main" id="{19E2CB2C-BF14-0133-3661-93D06A7AD74C}"/>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17</a:t>
            </a:fld>
            <a:endParaRPr lang="fr-FR" sz="2000" b="1">
              <a:latin typeface="Avenir Next LT Pro"/>
            </a:endParaRPr>
          </a:p>
        </p:txBody>
      </p:sp>
    </p:spTree>
    <p:extLst>
      <p:ext uri="{BB962C8B-B14F-4D97-AF65-F5344CB8AC3E}">
        <p14:creationId xmlns:p14="http://schemas.microsoft.com/office/powerpoint/2010/main" val="75760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CDA530-1241-246F-1E95-D39A171F4C11}"/>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9E20C502-ABA7-0EF4-847E-9FB434C4E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4530"/>
            <a:ext cx="12192000" cy="3608940"/>
          </a:xfrm>
          <a:prstGeom prst="rect">
            <a:avLst/>
          </a:prstGeom>
        </p:spPr>
      </p:pic>
      <p:sp>
        <p:nvSpPr>
          <p:cNvPr id="10" name="TextBox 4">
            <a:extLst>
              <a:ext uri="{FF2B5EF4-FFF2-40B4-BE49-F238E27FC236}">
                <a16:creationId xmlns:a16="http://schemas.microsoft.com/office/drawing/2014/main" id="{6D56A182-8981-B68A-46CD-E52EC8B88658}"/>
              </a:ext>
            </a:extLst>
          </p:cNvPr>
          <p:cNvSpPr txBox="1"/>
          <p:nvPr/>
        </p:nvSpPr>
        <p:spPr>
          <a:xfrm>
            <a:off x="979529" y="139805"/>
            <a:ext cx="10227789" cy="5847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200">
                <a:solidFill>
                  <a:schemeClr val="tx2"/>
                </a:solidFill>
                <a:latin typeface="Avenir Next LT Pro"/>
                <a:cs typeface="Calibri"/>
              </a:rPr>
              <a:t>Default </a:t>
            </a:r>
            <a:r>
              <a:rPr lang="fr-FR" sz="3200" err="1">
                <a:solidFill>
                  <a:schemeClr val="tx2"/>
                </a:solidFill>
                <a:latin typeface="Avenir Next LT Pro"/>
                <a:cs typeface="Calibri"/>
              </a:rPr>
              <a:t>Tree</a:t>
            </a:r>
            <a:r>
              <a:rPr lang="fr-FR" sz="3200">
                <a:solidFill>
                  <a:schemeClr val="tx2"/>
                </a:solidFill>
                <a:latin typeface="Avenir Next LT Pro"/>
                <a:cs typeface="Calibri"/>
              </a:rPr>
              <a:t> : run over pedestrian</a:t>
            </a:r>
          </a:p>
        </p:txBody>
      </p:sp>
      <p:cxnSp>
        <p:nvCxnSpPr>
          <p:cNvPr id="11" name="Connecteur droit avec flèche 10">
            <a:extLst>
              <a:ext uri="{FF2B5EF4-FFF2-40B4-BE49-F238E27FC236}">
                <a16:creationId xmlns:a16="http://schemas.microsoft.com/office/drawing/2014/main" id="{FECA719E-C2E0-42F8-7A31-F6C643397EE0}"/>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B05AB3B6-4CED-BF27-9A69-533941D2F8A3}"/>
              </a:ext>
            </a:extLst>
          </p:cNvPr>
          <p:cNvPicPr>
            <a:picLocks noChangeAspect="1"/>
          </p:cNvPicPr>
          <p:nvPr/>
        </p:nvPicPr>
        <p:blipFill rotWithShape="1">
          <a:blip r:embed="rId4"/>
          <a:srcRect t="681"/>
          <a:stretch/>
        </p:blipFill>
        <p:spPr>
          <a:xfrm>
            <a:off x="228200" y="2292350"/>
            <a:ext cx="1837905" cy="925768"/>
          </a:xfrm>
          <a:prstGeom prst="rect">
            <a:avLst/>
          </a:prstGeom>
        </p:spPr>
      </p:pic>
      <p:pic>
        <p:nvPicPr>
          <p:cNvPr id="8" name="Image 7">
            <a:extLst>
              <a:ext uri="{FF2B5EF4-FFF2-40B4-BE49-F238E27FC236}">
                <a16:creationId xmlns:a16="http://schemas.microsoft.com/office/drawing/2014/main" id="{550687C7-56E8-2F40-C325-FEF2526DF076}"/>
              </a:ext>
            </a:extLst>
          </p:cNvPr>
          <p:cNvPicPr>
            <a:picLocks noChangeAspect="1"/>
          </p:cNvPicPr>
          <p:nvPr/>
        </p:nvPicPr>
        <p:blipFill rotWithShape="1">
          <a:blip r:embed="rId5"/>
          <a:srcRect t="6027"/>
          <a:stretch/>
        </p:blipFill>
        <p:spPr>
          <a:xfrm>
            <a:off x="2294305" y="2292350"/>
            <a:ext cx="1843184" cy="925768"/>
          </a:xfrm>
          <a:prstGeom prst="rect">
            <a:avLst/>
          </a:prstGeom>
        </p:spPr>
      </p:pic>
      <p:pic>
        <p:nvPicPr>
          <p:cNvPr id="12" name="Image 11">
            <a:extLst>
              <a:ext uri="{FF2B5EF4-FFF2-40B4-BE49-F238E27FC236}">
                <a16:creationId xmlns:a16="http://schemas.microsoft.com/office/drawing/2014/main" id="{9F39052D-91B3-8529-05D1-9D6402353F3D}"/>
              </a:ext>
            </a:extLst>
          </p:cNvPr>
          <p:cNvPicPr>
            <a:picLocks noChangeAspect="1"/>
          </p:cNvPicPr>
          <p:nvPr/>
        </p:nvPicPr>
        <p:blipFill>
          <a:blip r:embed="rId6"/>
          <a:stretch>
            <a:fillRect/>
          </a:stretch>
        </p:blipFill>
        <p:spPr>
          <a:xfrm>
            <a:off x="4760584" y="2292350"/>
            <a:ext cx="1837905" cy="929576"/>
          </a:xfrm>
          <a:prstGeom prst="rect">
            <a:avLst/>
          </a:prstGeom>
        </p:spPr>
      </p:pic>
      <p:pic>
        <p:nvPicPr>
          <p:cNvPr id="16" name="Image 15">
            <a:extLst>
              <a:ext uri="{FF2B5EF4-FFF2-40B4-BE49-F238E27FC236}">
                <a16:creationId xmlns:a16="http://schemas.microsoft.com/office/drawing/2014/main" id="{CAE4E14A-03F8-F088-FC72-61D539D33052}"/>
              </a:ext>
            </a:extLst>
          </p:cNvPr>
          <p:cNvPicPr>
            <a:picLocks noChangeAspect="1"/>
          </p:cNvPicPr>
          <p:nvPr/>
        </p:nvPicPr>
        <p:blipFill>
          <a:blip r:embed="rId7"/>
          <a:stretch>
            <a:fillRect/>
          </a:stretch>
        </p:blipFill>
        <p:spPr>
          <a:xfrm>
            <a:off x="9746690" y="2292350"/>
            <a:ext cx="1837905" cy="928505"/>
          </a:xfrm>
          <a:prstGeom prst="rect">
            <a:avLst/>
          </a:prstGeom>
        </p:spPr>
      </p:pic>
      <p:pic>
        <p:nvPicPr>
          <p:cNvPr id="19" name="Image 18">
            <a:extLst>
              <a:ext uri="{FF2B5EF4-FFF2-40B4-BE49-F238E27FC236}">
                <a16:creationId xmlns:a16="http://schemas.microsoft.com/office/drawing/2014/main" id="{79C505DD-6A87-BECC-CC12-7C0D00E10671}"/>
              </a:ext>
            </a:extLst>
          </p:cNvPr>
          <p:cNvPicPr>
            <a:picLocks noChangeAspect="1"/>
          </p:cNvPicPr>
          <p:nvPr/>
        </p:nvPicPr>
        <p:blipFill>
          <a:blip r:embed="rId8"/>
          <a:stretch>
            <a:fillRect/>
          </a:stretch>
        </p:blipFill>
        <p:spPr>
          <a:xfrm>
            <a:off x="9369413" y="3521420"/>
            <a:ext cx="1837905" cy="931371"/>
          </a:xfrm>
          <a:prstGeom prst="rect">
            <a:avLst/>
          </a:prstGeom>
        </p:spPr>
      </p:pic>
      <p:pic>
        <p:nvPicPr>
          <p:cNvPr id="23" name="Image 22">
            <a:extLst>
              <a:ext uri="{FF2B5EF4-FFF2-40B4-BE49-F238E27FC236}">
                <a16:creationId xmlns:a16="http://schemas.microsoft.com/office/drawing/2014/main" id="{E37C2162-08CA-B197-DE78-8896F6553569}"/>
              </a:ext>
            </a:extLst>
          </p:cNvPr>
          <p:cNvPicPr>
            <a:picLocks noChangeAspect="1"/>
          </p:cNvPicPr>
          <p:nvPr/>
        </p:nvPicPr>
        <p:blipFill>
          <a:blip r:embed="rId9"/>
          <a:stretch>
            <a:fillRect/>
          </a:stretch>
        </p:blipFill>
        <p:spPr>
          <a:xfrm>
            <a:off x="8456070" y="4654860"/>
            <a:ext cx="1826685" cy="925769"/>
          </a:xfrm>
          <a:prstGeom prst="rect">
            <a:avLst/>
          </a:prstGeom>
        </p:spPr>
      </p:pic>
      <p:pic>
        <p:nvPicPr>
          <p:cNvPr id="27" name="Image 26">
            <a:extLst>
              <a:ext uri="{FF2B5EF4-FFF2-40B4-BE49-F238E27FC236}">
                <a16:creationId xmlns:a16="http://schemas.microsoft.com/office/drawing/2014/main" id="{3559377F-948C-B0C0-5B8C-D993F9540165}"/>
              </a:ext>
            </a:extLst>
          </p:cNvPr>
          <p:cNvPicPr>
            <a:picLocks noChangeAspect="1"/>
          </p:cNvPicPr>
          <p:nvPr/>
        </p:nvPicPr>
        <p:blipFill>
          <a:blip r:embed="rId10"/>
          <a:stretch>
            <a:fillRect/>
          </a:stretch>
        </p:blipFill>
        <p:spPr>
          <a:xfrm>
            <a:off x="10352263" y="4625011"/>
            <a:ext cx="1837906" cy="932947"/>
          </a:xfrm>
          <a:prstGeom prst="rect">
            <a:avLst/>
          </a:prstGeom>
        </p:spPr>
      </p:pic>
      <p:sp>
        <p:nvSpPr>
          <p:cNvPr id="3" name="Ellipse 2">
            <a:extLst>
              <a:ext uri="{FF2B5EF4-FFF2-40B4-BE49-F238E27FC236}">
                <a16:creationId xmlns:a16="http://schemas.microsoft.com/office/drawing/2014/main" id="{5609CC75-C785-2C8B-451C-59BE07BB71F6}"/>
              </a:ext>
            </a:extLst>
          </p:cNvPr>
          <p:cNvSpPr/>
          <p:nvPr/>
        </p:nvSpPr>
        <p:spPr>
          <a:xfrm>
            <a:off x="0" y="5693229"/>
            <a:ext cx="1034143" cy="1161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BA962ED1-666D-139E-9F20-D204040FB2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462" y="5914978"/>
            <a:ext cx="738431" cy="738431"/>
          </a:xfrm>
          <a:prstGeom prst="rect">
            <a:avLst/>
          </a:prstGeom>
        </p:spPr>
      </p:pic>
      <p:sp>
        <p:nvSpPr>
          <p:cNvPr id="5" name="Espace réservé du numéro de diapositive 14">
            <a:extLst>
              <a:ext uri="{FF2B5EF4-FFF2-40B4-BE49-F238E27FC236}">
                <a16:creationId xmlns:a16="http://schemas.microsoft.com/office/drawing/2014/main" id="{AF83E283-0C18-A649-AFA0-C28B94B5CD5C}"/>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18</a:t>
            </a:fld>
            <a:endParaRPr lang="fr-FR" sz="2000" b="1">
              <a:latin typeface="Avenir Next LT Pro"/>
            </a:endParaRPr>
          </a:p>
        </p:txBody>
      </p:sp>
    </p:spTree>
    <p:extLst>
      <p:ext uri="{BB962C8B-B14F-4D97-AF65-F5344CB8AC3E}">
        <p14:creationId xmlns:p14="http://schemas.microsoft.com/office/powerpoint/2010/main" val="347540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32D778-1785-8106-C8F2-BE7B3C7AD98C}"/>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121">
            <a:extLst>
              <a:ext uri="{FF2B5EF4-FFF2-40B4-BE49-F238E27FC236}">
                <a16:creationId xmlns:a16="http://schemas.microsoft.com/office/drawing/2014/main" id="{2DEE6BD8-36F9-71AE-F62D-94C6CD572CF5}"/>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554CF559-4845-005E-246B-B0ACD74F9001}"/>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7" name="Image 124" descr="Une image contenant texte&#10;&#10;Description générée automatiquement">
            <a:extLst>
              <a:ext uri="{FF2B5EF4-FFF2-40B4-BE49-F238E27FC236}">
                <a16:creationId xmlns:a16="http://schemas.microsoft.com/office/drawing/2014/main" id="{373310C2-D9CA-140E-0074-7E2EEC9BE009}"/>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8" name="Picture 2">
            <a:extLst>
              <a:ext uri="{FF2B5EF4-FFF2-40B4-BE49-F238E27FC236}">
                <a16:creationId xmlns:a16="http://schemas.microsoft.com/office/drawing/2014/main" id="{C6EADD05-9B79-D3F0-48CE-6708D74C4982}"/>
              </a:ext>
            </a:extLst>
          </p:cNvPr>
          <p:cNvPicPr>
            <a:picLocks noChangeAspect="1"/>
          </p:cNvPicPr>
          <p:nvPr/>
        </p:nvPicPr>
        <p:blipFill>
          <a:blip r:embed="rId6"/>
          <a:stretch>
            <a:fillRect/>
          </a:stretch>
        </p:blipFill>
        <p:spPr>
          <a:xfrm>
            <a:off x="87388" y="6286012"/>
            <a:ext cx="464525" cy="472941"/>
          </a:xfrm>
          <a:prstGeom prst="rect">
            <a:avLst/>
          </a:prstGeom>
        </p:spPr>
      </p:pic>
      <p:pic>
        <p:nvPicPr>
          <p:cNvPr id="9" name="Image 2">
            <a:extLst>
              <a:ext uri="{FF2B5EF4-FFF2-40B4-BE49-F238E27FC236}">
                <a16:creationId xmlns:a16="http://schemas.microsoft.com/office/drawing/2014/main" id="{FC9FE38A-3409-4501-4212-CA5EE9895B06}"/>
              </a:ext>
            </a:extLst>
          </p:cNvPr>
          <p:cNvPicPr>
            <a:picLocks noChangeAspect="1"/>
          </p:cNvPicPr>
          <p:nvPr/>
        </p:nvPicPr>
        <p:blipFill>
          <a:blip r:embed="rId7"/>
          <a:stretch>
            <a:fillRect/>
          </a:stretch>
        </p:blipFill>
        <p:spPr>
          <a:xfrm>
            <a:off x="99011" y="2233010"/>
            <a:ext cx="446618" cy="467786"/>
          </a:xfrm>
          <a:prstGeom prst="rect">
            <a:avLst/>
          </a:prstGeom>
        </p:spPr>
      </p:pic>
      <p:pic>
        <p:nvPicPr>
          <p:cNvPr id="10" name="Image 9">
            <a:extLst>
              <a:ext uri="{FF2B5EF4-FFF2-40B4-BE49-F238E27FC236}">
                <a16:creationId xmlns:a16="http://schemas.microsoft.com/office/drawing/2014/main" id="{FAB0105B-947C-83C7-4B27-B8334B73EFFB}"/>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1" name="Image 2">
            <a:extLst>
              <a:ext uri="{FF2B5EF4-FFF2-40B4-BE49-F238E27FC236}">
                <a16:creationId xmlns:a16="http://schemas.microsoft.com/office/drawing/2014/main" id="{D53158EC-EB47-24E3-DC89-6A7AABBBD65E}"/>
              </a:ext>
            </a:extLst>
          </p:cNvPr>
          <p:cNvPicPr>
            <a:picLocks noChangeAspect="1"/>
          </p:cNvPicPr>
          <p:nvPr/>
        </p:nvPicPr>
        <p:blipFill>
          <a:blip r:embed="rId9"/>
          <a:stretch>
            <a:fillRect/>
          </a:stretch>
        </p:blipFill>
        <p:spPr>
          <a:xfrm>
            <a:off x="63762" y="116006"/>
            <a:ext cx="492361" cy="464139"/>
          </a:xfrm>
          <a:prstGeom prst="rect">
            <a:avLst/>
          </a:prstGeom>
        </p:spPr>
      </p:pic>
      <p:sp>
        <p:nvSpPr>
          <p:cNvPr id="12" name="Ellipse 11">
            <a:extLst>
              <a:ext uri="{FF2B5EF4-FFF2-40B4-BE49-F238E27FC236}">
                <a16:creationId xmlns:a16="http://schemas.microsoft.com/office/drawing/2014/main" id="{58AB0044-7446-5F23-40B2-F91836F12170}"/>
              </a:ext>
            </a:extLst>
          </p:cNvPr>
          <p:cNvSpPr/>
          <p:nvPr/>
        </p:nvSpPr>
        <p:spPr>
          <a:xfrm>
            <a:off x="0" y="48895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2313DA05-D147-A68B-3739-098514494C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462" y="5088778"/>
            <a:ext cx="699107" cy="699107"/>
          </a:xfrm>
          <a:prstGeom prst="rect">
            <a:avLst/>
          </a:prstGeom>
        </p:spPr>
      </p:pic>
      <p:sp>
        <p:nvSpPr>
          <p:cNvPr id="14" name="TextBox 4">
            <a:extLst>
              <a:ext uri="{FF2B5EF4-FFF2-40B4-BE49-F238E27FC236}">
                <a16:creationId xmlns:a16="http://schemas.microsoft.com/office/drawing/2014/main" id="{B48F5D35-C37B-C710-2BA5-92860B90E744}"/>
              </a:ext>
            </a:extLst>
          </p:cNvPr>
          <p:cNvSpPr txBox="1"/>
          <p:nvPr/>
        </p:nvSpPr>
        <p:spPr>
          <a:xfrm>
            <a:off x="982105" y="135060"/>
            <a:ext cx="10227789" cy="1077218"/>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en-US" sz="3200">
                <a:latin typeface="Avenir Next LT Pro"/>
                <a:ea typeface="+mn-lt"/>
                <a:cs typeface="+mn-lt"/>
              </a:rPr>
              <a:t>FMECA</a:t>
            </a:r>
            <a:r>
              <a:rPr lang="en-US" sz="3200">
                <a:solidFill>
                  <a:schemeClr val="tx2"/>
                </a:solidFill>
                <a:latin typeface="Avenir Next LT Pro"/>
                <a:cs typeface="Calibri"/>
              </a:rPr>
              <a:t> &amp; Default Trees Analysis impact on the product development</a:t>
            </a:r>
            <a:endParaRPr lang="fr-FR">
              <a:solidFill>
                <a:schemeClr val="tx2"/>
              </a:solidFill>
            </a:endParaRPr>
          </a:p>
        </p:txBody>
      </p:sp>
      <p:cxnSp>
        <p:nvCxnSpPr>
          <p:cNvPr id="15" name="Connecteur droit avec flèche 14">
            <a:extLst>
              <a:ext uri="{FF2B5EF4-FFF2-40B4-BE49-F238E27FC236}">
                <a16:creationId xmlns:a16="http://schemas.microsoft.com/office/drawing/2014/main" id="{20C39EC7-FD36-A241-DA69-E026337BFCD3}"/>
              </a:ext>
            </a:extLst>
          </p:cNvPr>
          <p:cNvCxnSpPr/>
          <p:nvPr/>
        </p:nvCxnSpPr>
        <p:spPr>
          <a:xfrm flipV="1">
            <a:off x="1774739" y="1291649"/>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9A452D48-C9CA-C0E8-5915-6ED1EF62D22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59207" y="2876113"/>
            <a:ext cx="1178405" cy="1178405"/>
          </a:xfrm>
          <a:prstGeom prst="rect">
            <a:avLst/>
          </a:prstGeom>
        </p:spPr>
      </p:pic>
      <p:sp>
        <p:nvSpPr>
          <p:cNvPr id="16" name="TextBox 4">
            <a:extLst>
              <a:ext uri="{FF2B5EF4-FFF2-40B4-BE49-F238E27FC236}">
                <a16:creationId xmlns:a16="http://schemas.microsoft.com/office/drawing/2014/main" id="{E7160E99-146A-C4C8-F46A-75C0506FCE3D}"/>
              </a:ext>
            </a:extLst>
          </p:cNvPr>
          <p:cNvSpPr txBox="1"/>
          <p:nvPr/>
        </p:nvSpPr>
        <p:spPr>
          <a:xfrm>
            <a:off x="1500618" y="4146023"/>
            <a:ext cx="1695581" cy="5847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200">
                <a:solidFill>
                  <a:srgbClr val="38ADA9"/>
                </a:solidFill>
                <a:latin typeface="Bahnschrift SemiBold SemiConden" panose="020B0502040204020203" pitchFamily="34" charset="0"/>
                <a:cs typeface="Calibri"/>
              </a:rPr>
              <a:t>SAFETY</a:t>
            </a:r>
          </a:p>
        </p:txBody>
      </p:sp>
      <p:pic>
        <p:nvPicPr>
          <p:cNvPr id="18" name="Image 17">
            <a:extLst>
              <a:ext uri="{FF2B5EF4-FFF2-40B4-BE49-F238E27FC236}">
                <a16:creationId xmlns:a16="http://schemas.microsoft.com/office/drawing/2014/main" id="{F8FFC266-191B-5A40-ACA0-0812D4839EC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69143" y="2876114"/>
            <a:ext cx="1178405" cy="1178405"/>
          </a:xfrm>
          <a:prstGeom prst="rect">
            <a:avLst/>
          </a:prstGeom>
        </p:spPr>
      </p:pic>
      <p:sp>
        <p:nvSpPr>
          <p:cNvPr id="19" name="TextBox 4">
            <a:extLst>
              <a:ext uri="{FF2B5EF4-FFF2-40B4-BE49-F238E27FC236}">
                <a16:creationId xmlns:a16="http://schemas.microsoft.com/office/drawing/2014/main" id="{E774F5BF-1D0F-BA89-D2EB-5B59CEC8EE27}"/>
              </a:ext>
            </a:extLst>
          </p:cNvPr>
          <p:cNvSpPr txBox="1"/>
          <p:nvPr/>
        </p:nvSpPr>
        <p:spPr>
          <a:xfrm>
            <a:off x="8990903" y="4146024"/>
            <a:ext cx="2134883" cy="5847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200">
                <a:solidFill>
                  <a:srgbClr val="F5C02C"/>
                </a:solidFill>
                <a:latin typeface="Bahnschrift SemiBold SemiConden" panose="020B0502040204020203" pitchFamily="34" charset="0"/>
                <a:cs typeface="Calibri"/>
              </a:rPr>
              <a:t>RELIABILITY</a:t>
            </a:r>
          </a:p>
        </p:txBody>
      </p:sp>
      <p:sp>
        <p:nvSpPr>
          <p:cNvPr id="25" name="TextBox 4">
            <a:extLst>
              <a:ext uri="{FF2B5EF4-FFF2-40B4-BE49-F238E27FC236}">
                <a16:creationId xmlns:a16="http://schemas.microsoft.com/office/drawing/2014/main" id="{65DEA914-6404-5D23-4C5A-8278EE140895}"/>
              </a:ext>
            </a:extLst>
          </p:cNvPr>
          <p:cNvSpPr txBox="1"/>
          <p:nvPr/>
        </p:nvSpPr>
        <p:spPr>
          <a:xfrm>
            <a:off x="3682099" y="3009553"/>
            <a:ext cx="4822649" cy="830997"/>
          </a:xfrm>
          <a:prstGeom prst="rect">
            <a:avLst/>
          </a:prstGeom>
          <a:ln w="25400">
            <a:gradFill flip="none" rotWithShape="1">
              <a:gsLst>
                <a:gs pos="0">
                  <a:srgbClr val="38ADA9">
                    <a:lumMod val="99000"/>
                  </a:srgbClr>
                </a:gs>
                <a:gs pos="100000">
                  <a:srgbClr val="F5C02C"/>
                </a:gs>
              </a:gsLst>
              <a:path path="circle">
                <a:fillToRect l="100000" t="100000"/>
              </a:path>
              <a:tileRect r="-100000" b="-100000"/>
            </a:grad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en-US" sz="2400">
                <a:solidFill>
                  <a:schemeClr val="tx2"/>
                </a:solidFill>
                <a:latin typeface="Avenir Next LT Pro"/>
                <a:cs typeface="Calibri"/>
              </a:rPr>
              <a:t>Implement code to handle as many failure cases as possible</a:t>
            </a:r>
          </a:p>
        </p:txBody>
      </p:sp>
      <p:sp>
        <p:nvSpPr>
          <p:cNvPr id="26" name="Espace réservé du numéro de diapositive 14">
            <a:extLst>
              <a:ext uri="{FF2B5EF4-FFF2-40B4-BE49-F238E27FC236}">
                <a16:creationId xmlns:a16="http://schemas.microsoft.com/office/drawing/2014/main" id="{4B56C518-98BA-9FF8-E4CC-23B9C0942419}"/>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19</a:t>
            </a:fld>
            <a:endParaRPr lang="fr-FR" sz="2000" b="1">
              <a:latin typeface="Avenir Next LT Pro"/>
            </a:endParaRPr>
          </a:p>
        </p:txBody>
      </p:sp>
    </p:spTree>
    <p:extLst>
      <p:ext uri="{BB962C8B-B14F-4D97-AF65-F5344CB8AC3E}">
        <p14:creationId xmlns:p14="http://schemas.microsoft.com/office/powerpoint/2010/main" val="233123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84B5">
            <a:alpha val="59000"/>
          </a:srgb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9AC3C-FE44-4341-B799-F20DE8937C2B}"/>
              </a:ext>
            </a:extLst>
          </p:cNvPr>
          <p:cNvSpPr txBox="1"/>
          <p:nvPr/>
        </p:nvSpPr>
        <p:spPr>
          <a:xfrm>
            <a:off x="1261939" y="627811"/>
            <a:ext cx="9673702" cy="769441"/>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4400">
                <a:latin typeface="Avenir Next LT Pro"/>
                <a:ea typeface="+mn-lt"/>
                <a:cs typeface="+mn-lt"/>
              </a:rPr>
              <a:t>TABLE OF </a:t>
            </a:r>
            <a:r>
              <a:rPr lang="fr-FR" sz="4400" b="1">
                <a:latin typeface="Avenir Next LT Pro"/>
                <a:ea typeface="+mn-lt"/>
                <a:cs typeface="+mn-lt"/>
              </a:rPr>
              <a:t>CONTENT</a:t>
            </a:r>
            <a:endParaRPr lang="en-US" sz="4400" b="1">
              <a:latin typeface="Avenir Next LT Pro"/>
              <a:ea typeface="+mn-lt"/>
              <a:cs typeface="+mn-lt"/>
            </a:endParaRPr>
          </a:p>
        </p:txBody>
      </p:sp>
      <p:sp>
        <p:nvSpPr>
          <p:cNvPr id="2" name="Rectangle 1">
            <a:extLst>
              <a:ext uri="{FF2B5EF4-FFF2-40B4-BE49-F238E27FC236}">
                <a16:creationId xmlns:a16="http://schemas.microsoft.com/office/drawing/2014/main" id="{A840493D-ED03-4C28-ACEE-38D98F2CE078}"/>
              </a:ext>
            </a:extLst>
          </p:cNvPr>
          <p:cNvSpPr/>
          <p:nvPr/>
        </p:nvSpPr>
        <p:spPr>
          <a:xfrm>
            <a:off x="0" y="3905250"/>
            <a:ext cx="1219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grpSp>
        <p:nvGrpSpPr>
          <p:cNvPr id="87" name="Groupe 86">
            <a:extLst>
              <a:ext uri="{FF2B5EF4-FFF2-40B4-BE49-F238E27FC236}">
                <a16:creationId xmlns:a16="http://schemas.microsoft.com/office/drawing/2014/main" id="{DA2252F9-11F3-D772-9DBE-CB8B559D9738}"/>
              </a:ext>
            </a:extLst>
          </p:cNvPr>
          <p:cNvGrpSpPr/>
          <p:nvPr/>
        </p:nvGrpSpPr>
        <p:grpSpPr>
          <a:xfrm>
            <a:off x="-130145" y="2259723"/>
            <a:ext cx="1849902" cy="2072564"/>
            <a:chOff x="149258" y="2259723"/>
            <a:chExt cx="1849902" cy="2072564"/>
          </a:xfrm>
        </p:grpSpPr>
        <p:sp>
          <p:nvSpPr>
            <p:cNvPr id="29" name="TextBox 28">
              <a:extLst>
                <a:ext uri="{FF2B5EF4-FFF2-40B4-BE49-F238E27FC236}">
                  <a16:creationId xmlns:a16="http://schemas.microsoft.com/office/drawing/2014/main" id="{B3F10488-09C9-4873-9E7B-05933BB40164}"/>
                </a:ext>
              </a:extLst>
            </p:cNvPr>
            <p:cNvSpPr txBox="1"/>
            <p:nvPr/>
          </p:nvSpPr>
          <p:spPr>
            <a:xfrm>
              <a:off x="149258" y="2850389"/>
              <a:ext cx="1849902"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PRODUCT DESCRIPTION</a:t>
              </a:r>
              <a:endParaRPr lang="en-GB" b="1">
                <a:solidFill>
                  <a:schemeClr val="bg1"/>
                </a:solidFill>
                <a:latin typeface="Avenir Next LT Pro"/>
                <a:ea typeface="+mn-lt"/>
                <a:cs typeface="+mn-lt"/>
              </a:endParaRPr>
            </a:p>
          </p:txBody>
        </p:sp>
        <p:sp>
          <p:nvSpPr>
            <p:cNvPr id="21" name="Oval 20">
              <a:extLst>
                <a:ext uri="{FF2B5EF4-FFF2-40B4-BE49-F238E27FC236}">
                  <a16:creationId xmlns:a16="http://schemas.microsoft.com/office/drawing/2014/main" id="{1BB39A9F-E556-4742-91F3-57522BEE03C7}"/>
                </a:ext>
              </a:extLst>
            </p:cNvPr>
            <p:cNvSpPr/>
            <p:nvPr/>
          </p:nvSpPr>
          <p:spPr>
            <a:xfrm>
              <a:off x="723843" y="3706812"/>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18" name="Image 18">
              <a:extLst>
                <a:ext uri="{FF2B5EF4-FFF2-40B4-BE49-F238E27FC236}">
                  <a16:creationId xmlns:a16="http://schemas.microsoft.com/office/drawing/2014/main" id="{DD65EB6E-737E-A0FA-161D-D68E3FCDC1F7}"/>
                </a:ext>
              </a:extLst>
            </p:cNvPr>
            <p:cNvPicPr>
              <a:picLocks noChangeAspect="1"/>
            </p:cNvPicPr>
            <p:nvPr/>
          </p:nvPicPr>
          <p:blipFill>
            <a:blip r:embed="rId3"/>
            <a:stretch>
              <a:fillRect/>
            </a:stretch>
          </p:blipFill>
          <p:spPr>
            <a:xfrm>
              <a:off x="739423" y="3716867"/>
              <a:ext cx="609600" cy="609600"/>
            </a:xfrm>
            <a:prstGeom prst="rect">
              <a:avLst/>
            </a:prstGeom>
          </p:spPr>
        </p:pic>
        <p:sp>
          <p:nvSpPr>
            <p:cNvPr id="81" name="ZoneTexte 80">
              <a:extLst>
                <a:ext uri="{FF2B5EF4-FFF2-40B4-BE49-F238E27FC236}">
                  <a16:creationId xmlns:a16="http://schemas.microsoft.com/office/drawing/2014/main" id="{4450EC5F-8D3C-F7B0-4599-D29AA034B927}"/>
                </a:ext>
              </a:extLst>
            </p:cNvPr>
            <p:cNvSpPr txBox="1"/>
            <p:nvPr/>
          </p:nvSpPr>
          <p:spPr>
            <a:xfrm>
              <a:off x="732441" y="2259723"/>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1</a:t>
              </a:r>
              <a:endParaRPr lang="fr-FR" sz="3200" b="1">
                <a:latin typeface="Avenir Next LT Pro"/>
              </a:endParaRPr>
            </a:p>
          </p:txBody>
        </p:sp>
      </p:grpSp>
      <p:grpSp>
        <p:nvGrpSpPr>
          <p:cNvPr id="101" name="Groupe 100">
            <a:extLst>
              <a:ext uri="{FF2B5EF4-FFF2-40B4-BE49-F238E27FC236}">
                <a16:creationId xmlns:a16="http://schemas.microsoft.com/office/drawing/2014/main" id="{25D1A63C-C63B-2255-6D81-EAFB1C7D5BB8}"/>
              </a:ext>
            </a:extLst>
          </p:cNvPr>
          <p:cNvGrpSpPr/>
          <p:nvPr/>
        </p:nvGrpSpPr>
        <p:grpSpPr>
          <a:xfrm>
            <a:off x="6657579" y="2259723"/>
            <a:ext cx="2348494" cy="2071840"/>
            <a:chOff x="7101333" y="2259722"/>
            <a:chExt cx="2348494" cy="2071840"/>
          </a:xfrm>
        </p:grpSpPr>
        <p:sp>
          <p:nvSpPr>
            <p:cNvPr id="14" name="Oval 20">
              <a:extLst>
                <a:ext uri="{FF2B5EF4-FFF2-40B4-BE49-F238E27FC236}">
                  <a16:creationId xmlns:a16="http://schemas.microsoft.com/office/drawing/2014/main" id="{2EE5BA3E-2753-019F-3E6D-4010D0E6F4BE}"/>
                </a:ext>
              </a:extLst>
            </p:cNvPr>
            <p:cNvSpPr/>
            <p:nvPr/>
          </p:nvSpPr>
          <p:spPr>
            <a:xfrm>
              <a:off x="7961177" y="3706087"/>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38" name="Image 39">
              <a:extLst>
                <a:ext uri="{FF2B5EF4-FFF2-40B4-BE49-F238E27FC236}">
                  <a16:creationId xmlns:a16="http://schemas.microsoft.com/office/drawing/2014/main" id="{EBE4A370-6F6A-6C50-F781-E4EF3FCDAA23}"/>
                </a:ext>
              </a:extLst>
            </p:cNvPr>
            <p:cNvPicPr>
              <a:picLocks noChangeAspect="1"/>
            </p:cNvPicPr>
            <p:nvPr/>
          </p:nvPicPr>
          <p:blipFill>
            <a:blip r:embed="rId4"/>
            <a:stretch>
              <a:fillRect/>
            </a:stretch>
          </p:blipFill>
          <p:spPr>
            <a:xfrm>
              <a:off x="8054622" y="3797770"/>
              <a:ext cx="447794" cy="466608"/>
            </a:xfrm>
            <a:prstGeom prst="rect">
              <a:avLst/>
            </a:prstGeom>
          </p:spPr>
        </p:pic>
        <p:sp>
          <p:nvSpPr>
            <p:cNvPr id="40" name="TextBox 28">
              <a:extLst>
                <a:ext uri="{FF2B5EF4-FFF2-40B4-BE49-F238E27FC236}">
                  <a16:creationId xmlns:a16="http://schemas.microsoft.com/office/drawing/2014/main" id="{90AD02E0-E07A-FE7F-A942-57CCC5D54E41}"/>
                </a:ext>
              </a:extLst>
            </p:cNvPr>
            <p:cNvSpPr txBox="1"/>
            <p:nvPr/>
          </p:nvSpPr>
          <p:spPr>
            <a:xfrm>
              <a:off x="7101333" y="2850389"/>
              <a:ext cx="2348494"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SCHEDULE CONTROL</a:t>
              </a:r>
            </a:p>
          </p:txBody>
        </p:sp>
        <p:sp>
          <p:nvSpPr>
            <p:cNvPr id="85" name="ZoneTexte 84">
              <a:extLst>
                <a:ext uri="{FF2B5EF4-FFF2-40B4-BE49-F238E27FC236}">
                  <a16:creationId xmlns:a16="http://schemas.microsoft.com/office/drawing/2014/main" id="{39213809-303B-2E02-A68C-0D6DC396C7FF}"/>
                </a:ext>
              </a:extLst>
            </p:cNvPr>
            <p:cNvSpPr txBox="1"/>
            <p:nvPr/>
          </p:nvSpPr>
          <p:spPr>
            <a:xfrm>
              <a:off x="7905750" y="2259722"/>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5</a:t>
              </a:r>
            </a:p>
          </p:txBody>
        </p:sp>
      </p:grpSp>
      <p:grpSp>
        <p:nvGrpSpPr>
          <p:cNvPr id="16" name="Groupe 15">
            <a:extLst>
              <a:ext uri="{FF2B5EF4-FFF2-40B4-BE49-F238E27FC236}">
                <a16:creationId xmlns:a16="http://schemas.microsoft.com/office/drawing/2014/main" id="{58EE4795-A605-5EDC-D6BC-5FC3781F3779}"/>
              </a:ext>
            </a:extLst>
          </p:cNvPr>
          <p:cNvGrpSpPr/>
          <p:nvPr/>
        </p:nvGrpSpPr>
        <p:grpSpPr>
          <a:xfrm>
            <a:off x="10217465" y="2255211"/>
            <a:ext cx="2318440" cy="2079722"/>
            <a:chOff x="9366565" y="2255211"/>
            <a:chExt cx="2122715" cy="2079722"/>
          </a:xfrm>
        </p:grpSpPr>
        <p:grpSp>
          <p:nvGrpSpPr>
            <p:cNvPr id="108" name="Groupe 107">
              <a:extLst>
                <a:ext uri="{FF2B5EF4-FFF2-40B4-BE49-F238E27FC236}">
                  <a16:creationId xmlns:a16="http://schemas.microsoft.com/office/drawing/2014/main" id="{ED8CAAE8-8120-7F13-2AC0-208EDA39D376}"/>
                </a:ext>
              </a:extLst>
            </p:cNvPr>
            <p:cNvGrpSpPr/>
            <p:nvPr/>
          </p:nvGrpSpPr>
          <p:grpSpPr>
            <a:xfrm>
              <a:off x="9366565" y="2255211"/>
              <a:ext cx="2122715" cy="1106281"/>
              <a:chOff x="9406149" y="2255211"/>
              <a:chExt cx="2122715" cy="1106281"/>
            </a:xfrm>
          </p:grpSpPr>
          <p:sp>
            <p:nvSpPr>
              <p:cNvPr id="52" name="TextBox 28">
                <a:extLst>
                  <a:ext uri="{FF2B5EF4-FFF2-40B4-BE49-F238E27FC236}">
                    <a16:creationId xmlns:a16="http://schemas.microsoft.com/office/drawing/2014/main" id="{06296FC3-3C7D-FE36-A017-484A287767F3}"/>
                  </a:ext>
                </a:extLst>
              </p:cNvPr>
              <p:cNvSpPr txBox="1"/>
              <p:nvPr/>
            </p:nvSpPr>
            <p:spPr>
              <a:xfrm>
                <a:off x="9406149" y="2992160"/>
                <a:ext cx="2122715" cy="369332"/>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SPRINT 5</a:t>
                </a:r>
                <a:endParaRPr lang="en-GB" b="1">
                  <a:solidFill>
                    <a:schemeClr val="bg1"/>
                  </a:solidFill>
                  <a:latin typeface="Avenir Next LT Pro"/>
                  <a:ea typeface="+mn-lt"/>
                  <a:cs typeface="+mn-lt"/>
                </a:endParaRPr>
              </a:p>
            </p:txBody>
          </p:sp>
          <p:sp>
            <p:nvSpPr>
              <p:cNvPr id="86" name="ZoneTexte 85">
                <a:extLst>
                  <a:ext uri="{FF2B5EF4-FFF2-40B4-BE49-F238E27FC236}">
                    <a16:creationId xmlns:a16="http://schemas.microsoft.com/office/drawing/2014/main" id="{1F36FCF0-C596-CE0C-F894-2000ECB173E8}"/>
                  </a:ext>
                </a:extLst>
              </p:cNvPr>
              <p:cNvSpPr txBox="1"/>
              <p:nvPr/>
            </p:nvSpPr>
            <p:spPr>
              <a:xfrm>
                <a:off x="10122636" y="2255211"/>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7</a:t>
                </a:r>
              </a:p>
            </p:txBody>
          </p:sp>
        </p:grpSp>
        <p:sp>
          <p:nvSpPr>
            <p:cNvPr id="4" name="Oval 20">
              <a:extLst>
                <a:ext uri="{FF2B5EF4-FFF2-40B4-BE49-F238E27FC236}">
                  <a16:creationId xmlns:a16="http://schemas.microsoft.com/office/drawing/2014/main" id="{8703322D-A8A2-2B42-8FAC-46FA89BEF87F}"/>
                </a:ext>
              </a:extLst>
            </p:cNvPr>
            <p:cNvSpPr/>
            <p:nvPr/>
          </p:nvSpPr>
          <p:spPr>
            <a:xfrm>
              <a:off x="10120920" y="3709458"/>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6" name="Picture 6">
              <a:extLst>
                <a:ext uri="{FF2B5EF4-FFF2-40B4-BE49-F238E27FC236}">
                  <a16:creationId xmlns:a16="http://schemas.microsoft.com/office/drawing/2014/main" id="{70AD49A7-4208-C668-C299-C6DB9BA28D87}"/>
                </a:ext>
              </a:extLst>
            </p:cNvPr>
            <p:cNvPicPr>
              <a:picLocks noChangeAspect="1"/>
            </p:cNvPicPr>
            <p:nvPr/>
          </p:nvPicPr>
          <p:blipFill>
            <a:blip r:embed="rId5"/>
            <a:stretch>
              <a:fillRect/>
            </a:stretch>
          </p:blipFill>
          <p:spPr>
            <a:xfrm>
              <a:off x="10139946" y="3715495"/>
              <a:ext cx="575954" cy="585850"/>
            </a:xfrm>
            <a:prstGeom prst="rect">
              <a:avLst/>
            </a:prstGeom>
          </p:spPr>
        </p:pic>
      </p:grpSp>
      <p:grpSp>
        <p:nvGrpSpPr>
          <p:cNvPr id="15" name="Groupe 14">
            <a:extLst>
              <a:ext uri="{FF2B5EF4-FFF2-40B4-BE49-F238E27FC236}">
                <a16:creationId xmlns:a16="http://schemas.microsoft.com/office/drawing/2014/main" id="{47631297-C42B-A672-A88A-B6CF54F29875}"/>
              </a:ext>
            </a:extLst>
          </p:cNvPr>
          <p:cNvGrpSpPr/>
          <p:nvPr/>
        </p:nvGrpSpPr>
        <p:grpSpPr>
          <a:xfrm>
            <a:off x="4759539" y="3715495"/>
            <a:ext cx="2348494" cy="2387209"/>
            <a:chOff x="5171309" y="3715495"/>
            <a:chExt cx="2348494" cy="2387209"/>
          </a:xfrm>
        </p:grpSpPr>
        <p:sp>
          <p:nvSpPr>
            <p:cNvPr id="8" name="Oval 20">
              <a:extLst>
                <a:ext uri="{FF2B5EF4-FFF2-40B4-BE49-F238E27FC236}">
                  <a16:creationId xmlns:a16="http://schemas.microsoft.com/office/drawing/2014/main" id="{85B1D654-45F0-F1C3-552D-90BA394B7D16}"/>
                </a:ext>
              </a:extLst>
            </p:cNvPr>
            <p:cNvSpPr/>
            <p:nvPr/>
          </p:nvSpPr>
          <p:spPr>
            <a:xfrm>
              <a:off x="6031154" y="3715495"/>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37" name="TextBox 28">
              <a:extLst>
                <a:ext uri="{FF2B5EF4-FFF2-40B4-BE49-F238E27FC236}">
                  <a16:creationId xmlns:a16="http://schemas.microsoft.com/office/drawing/2014/main" id="{10398AF1-0C4A-75F0-7A89-851E490ED252}"/>
                </a:ext>
              </a:extLst>
            </p:cNvPr>
            <p:cNvSpPr txBox="1"/>
            <p:nvPr/>
          </p:nvSpPr>
          <p:spPr>
            <a:xfrm>
              <a:off x="5171309" y="4534315"/>
              <a:ext cx="2348494"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ORGANISATION OF SPRINT 4</a:t>
              </a:r>
            </a:p>
          </p:txBody>
        </p:sp>
        <p:sp>
          <p:nvSpPr>
            <p:cNvPr id="84" name="ZoneTexte 83">
              <a:extLst>
                <a:ext uri="{FF2B5EF4-FFF2-40B4-BE49-F238E27FC236}">
                  <a16:creationId xmlns:a16="http://schemas.microsoft.com/office/drawing/2014/main" id="{4E31A650-E761-C81C-020C-54604B8B0A7E}"/>
                </a:ext>
              </a:extLst>
            </p:cNvPr>
            <p:cNvSpPr txBox="1"/>
            <p:nvPr/>
          </p:nvSpPr>
          <p:spPr>
            <a:xfrm>
              <a:off x="6006707" y="5517929"/>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4</a:t>
              </a:r>
            </a:p>
          </p:txBody>
        </p:sp>
        <p:pic>
          <p:nvPicPr>
            <p:cNvPr id="7" name="Image 10">
              <a:extLst>
                <a:ext uri="{FF2B5EF4-FFF2-40B4-BE49-F238E27FC236}">
                  <a16:creationId xmlns:a16="http://schemas.microsoft.com/office/drawing/2014/main" id="{546B5C42-B2BC-0E2A-1354-8E29476FE31D}"/>
                </a:ext>
              </a:extLst>
            </p:cNvPr>
            <p:cNvPicPr>
              <a:picLocks noChangeAspect="1"/>
            </p:cNvPicPr>
            <p:nvPr/>
          </p:nvPicPr>
          <p:blipFill>
            <a:blip r:embed="rId6"/>
            <a:stretch>
              <a:fillRect/>
            </a:stretch>
          </p:blipFill>
          <p:spPr>
            <a:xfrm>
              <a:off x="6056169" y="3725917"/>
              <a:ext cx="575444" cy="549166"/>
            </a:xfrm>
            <a:prstGeom prst="rect">
              <a:avLst/>
            </a:prstGeom>
          </p:spPr>
        </p:pic>
      </p:grpSp>
      <p:grpSp>
        <p:nvGrpSpPr>
          <p:cNvPr id="11" name="Groupe 10">
            <a:extLst>
              <a:ext uri="{FF2B5EF4-FFF2-40B4-BE49-F238E27FC236}">
                <a16:creationId xmlns:a16="http://schemas.microsoft.com/office/drawing/2014/main" id="{0236F22B-0B78-696C-AB53-324E974C5B86}"/>
              </a:ext>
            </a:extLst>
          </p:cNvPr>
          <p:cNvGrpSpPr/>
          <p:nvPr/>
        </p:nvGrpSpPr>
        <p:grpSpPr>
          <a:xfrm>
            <a:off x="2924066" y="2259723"/>
            <a:ext cx="2409020" cy="2081247"/>
            <a:chOff x="3188699" y="2259723"/>
            <a:chExt cx="2409020" cy="2081247"/>
          </a:xfrm>
        </p:grpSpPr>
        <p:sp>
          <p:nvSpPr>
            <p:cNvPr id="10" name="Oval 20">
              <a:extLst>
                <a:ext uri="{FF2B5EF4-FFF2-40B4-BE49-F238E27FC236}">
                  <a16:creationId xmlns:a16="http://schemas.microsoft.com/office/drawing/2014/main" id="{525D0805-11D4-E317-168F-2E72FEC545AC}"/>
                </a:ext>
              </a:extLst>
            </p:cNvPr>
            <p:cNvSpPr/>
            <p:nvPr/>
          </p:nvSpPr>
          <p:spPr>
            <a:xfrm>
              <a:off x="4132363" y="3715495"/>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sp>
          <p:nvSpPr>
            <p:cNvPr id="20" name="TextBox 28">
              <a:extLst>
                <a:ext uri="{FF2B5EF4-FFF2-40B4-BE49-F238E27FC236}">
                  <a16:creationId xmlns:a16="http://schemas.microsoft.com/office/drawing/2014/main" id="{91F5952F-B343-ADC1-C370-4974C937E42E}"/>
                </a:ext>
              </a:extLst>
            </p:cNvPr>
            <p:cNvSpPr txBox="1"/>
            <p:nvPr/>
          </p:nvSpPr>
          <p:spPr>
            <a:xfrm>
              <a:off x="3188699" y="2850389"/>
              <a:ext cx="2409020"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STORIES /</a:t>
              </a:r>
            </a:p>
            <a:p>
              <a:pPr algn="ctr">
                <a:defRPr/>
              </a:pPr>
              <a:r>
                <a:rPr lang="en-US" b="1">
                  <a:solidFill>
                    <a:schemeClr val="bg1"/>
                  </a:solidFill>
                  <a:latin typeface="Avenir Next LT Pro"/>
                  <a:ea typeface="+mn-lt"/>
                  <a:cs typeface="+mn-lt"/>
                </a:rPr>
                <a:t>DEMONSTRATIONS</a:t>
              </a:r>
            </a:p>
          </p:txBody>
        </p:sp>
        <p:sp>
          <p:nvSpPr>
            <p:cNvPr id="83" name="ZoneTexte 82">
              <a:extLst>
                <a:ext uri="{FF2B5EF4-FFF2-40B4-BE49-F238E27FC236}">
                  <a16:creationId xmlns:a16="http://schemas.microsoft.com/office/drawing/2014/main" id="{FA0824B2-A6C1-2C16-8523-D7D2F9E44CD0}"/>
                </a:ext>
              </a:extLst>
            </p:cNvPr>
            <p:cNvSpPr txBox="1"/>
            <p:nvPr/>
          </p:nvSpPr>
          <p:spPr>
            <a:xfrm>
              <a:off x="4049384" y="2259723"/>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3</a:t>
              </a:r>
            </a:p>
          </p:txBody>
        </p:sp>
        <p:pic>
          <p:nvPicPr>
            <p:cNvPr id="24" name="Image 24">
              <a:extLst>
                <a:ext uri="{FF2B5EF4-FFF2-40B4-BE49-F238E27FC236}">
                  <a16:creationId xmlns:a16="http://schemas.microsoft.com/office/drawing/2014/main" id="{35680741-3589-A847-46D6-5D162A69A57A}"/>
                </a:ext>
              </a:extLst>
            </p:cNvPr>
            <p:cNvPicPr>
              <a:picLocks noChangeAspect="1"/>
            </p:cNvPicPr>
            <p:nvPr/>
          </p:nvPicPr>
          <p:blipFill>
            <a:blip r:embed="rId7"/>
            <a:stretch>
              <a:fillRect/>
            </a:stretch>
          </p:blipFill>
          <p:spPr>
            <a:xfrm>
              <a:off x="4163483" y="3750733"/>
              <a:ext cx="563034" cy="563034"/>
            </a:xfrm>
            <a:prstGeom prst="rect">
              <a:avLst/>
            </a:prstGeom>
          </p:spPr>
        </p:pic>
      </p:grpSp>
      <p:grpSp>
        <p:nvGrpSpPr>
          <p:cNvPr id="33" name="Groupe 32">
            <a:extLst>
              <a:ext uri="{FF2B5EF4-FFF2-40B4-BE49-F238E27FC236}">
                <a16:creationId xmlns:a16="http://schemas.microsoft.com/office/drawing/2014/main" id="{0DE18FB8-A3BC-F64B-5BDE-24803DFF7FA3}"/>
              </a:ext>
            </a:extLst>
          </p:cNvPr>
          <p:cNvGrpSpPr/>
          <p:nvPr/>
        </p:nvGrpSpPr>
        <p:grpSpPr>
          <a:xfrm>
            <a:off x="1341065" y="3706086"/>
            <a:ext cx="2122715" cy="2396618"/>
            <a:chOff x="1560981" y="3706087"/>
            <a:chExt cx="2122715" cy="2396618"/>
          </a:xfrm>
        </p:grpSpPr>
        <p:sp>
          <p:nvSpPr>
            <p:cNvPr id="12" name="TextBox 28">
              <a:extLst>
                <a:ext uri="{FF2B5EF4-FFF2-40B4-BE49-F238E27FC236}">
                  <a16:creationId xmlns:a16="http://schemas.microsoft.com/office/drawing/2014/main" id="{443549D9-F436-17E7-AB81-5389168E930E}"/>
                </a:ext>
              </a:extLst>
            </p:cNvPr>
            <p:cNvSpPr txBox="1"/>
            <p:nvPr/>
          </p:nvSpPr>
          <p:spPr>
            <a:xfrm>
              <a:off x="1560981" y="4534315"/>
              <a:ext cx="2122715"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OBJECTIVES OF SPRINT 4</a:t>
              </a:r>
              <a:endParaRPr lang="en-GB" b="1">
                <a:solidFill>
                  <a:schemeClr val="bg1"/>
                </a:solidFill>
                <a:latin typeface="Avenir Next LT Pro"/>
                <a:ea typeface="+mn-lt"/>
                <a:cs typeface="+mn-lt"/>
              </a:endParaRPr>
            </a:p>
          </p:txBody>
        </p:sp>
        <p:grpSp>
          <p:nvGrpSpPr>
            <p:cNvPr id="25" name="Groupe 24">
              <a:extLst>
                <a:ext uri="{FF2B5EF4-FFF2-40B4-BE49-F238E27FC236}">
                  <a16:creationId xmlns:a16="http://schemas.microsoft.com/office/drawing/2014/main" id="{0327E792-DE20-C633-2B30-EE47EBCC74E3}"/>
                </a:ext>
              </a:extLst>
            </p:cNvPr>
            <p:cNvGrpSpPr/>
            <p:nvPr/>
          </p:nvGrpSpPr>
          <p:grpSpPr>
            <a:xfrm>
              <a:off x="2270188" y="3706087"/>
              <a:ext cx="689741" cy="2396618"/>
              <a:chOff x="2269579" y="3706087"/>
              <a:chExt cx="689741" cy="2396618"/>
            </a:xfrm>
          </p:grpSpPr>
          <p:sp>
            <p:nvSpPr>
              <p:cNvPr id="26" name="ZoneTexte 25">
                <a:extLst>
                  <a:ext uri="{FF2B5EF4-FFF2-40B4-BE49-F238E27FC236}">
                    <a16:creationId xmlns:a16="http://schemas.microsoft.com/office/drawing/2014/main" id="{EF181EC0-97DB-7511-B934-63C34F5B8361}"/>
                  </a:ext>
                </a:extLst>
              </p:cNvPr>
              <p:cNvSpPr txBox="1"/>
              <p:nvPr/>
            </p:nvSpPr>
            <p:spPr>
              <a:xfrm>
                <a:off x="2269579" y="5517930"/>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2</a:t>
                </a:r>
              </a:p>
            </p:txBody>
          </p:sp>
          <p:sp>
            <p:nvSpPr>
              <p:cNvPr id="27" name="Oval 20">
                <a:extLst>
                  <a:ext uri="{FF2B5EF4-FFF2-40B4-BE49-F238E27FC236}">
                    <a16:creationId xmlns:a16="http://schemas.microsoft.com/office/drawing/2014/main" id="{EFBAECA8-A5E3-F16E-DA02-6B2FA1780ED4}"/>
                  </a:ext>
                </a:extLst>
              </p:cNvPr>
              <p:cNvSpPr/>
              <p:nvPr/>
            </p:nvSpPr>
            <p:spPr>
              <a:xfrm>
                <a:off x="2307325" y="3706088"/>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28" name="Image 17">
                <a:extLst>
                  <a:ext uri="{FF2B5EF4-FFF2-40B4-BE49-F238E27FC236}">
                    <a16:creationId xmlns:a16="http://schemas.microsoft.com/office/drawing/2014/main" id="{2E00C46D-FDCB-18A7-3BD0-D22E47256BE1}"/>
                  </a:ext>
                </a:extLst>
              </p:cNvPr>
              <p:cNvPicPr>
                <a:picLocks noChangeAspect="1"/>
              </p:cNvPicPr>
              <p:nvPr/>
            </p:nvPicPr>
            <p:blipFill>
              <a:blip r:embed="rId8"/>
              <a:stretch>
                <a:fillRect/>
              </a:stretch>
            </p:blipFill>
            <p:spPr>
              <a:xfrm>
                <a:off x="2378352" y="3781448"/>
                <a:ext cx="489059" cy="484878"/>
              </a:xfrm>
              <a:prstGeom prst="rect">
                <a:avLst/>
              </a:prstGeom>
            </p:spPr>
          </p:pic>
          <p:sp>
            <p:nvSpPr>
              <p:cNvPr id="30" name="Oval 20">
                <a:extLst>
                  <a:ext uri="{FF2B5EF4-FFF2-40B4-BE49-F238E27FC236}">
                    <a16:creationId xmlns:a16="http://schemas.microsoft.com/office/drawing/2014/main" id="{F291CD0A-ECD5-239D-B959-A1829CDA37E9}"/>
                  </a:ext>
                </a:extLst>
              </p:cNvPr>
              <p:cNvSpPr/>
              <p:nvPr/>
            </p:nvSpPr>
            <p:spPr>
              <a:xfrm>
                <a:off x="2307325" y="3706087"/>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pic>
            <p:nvPicPr>
              <p:cNvPr id="31" name="Image 17">
                <a:extLst>
                  <a:ext uri="{FF2B5EF4-FFF2-40B4-BE49-F238E27FC236}">
                    <a16:creationId xmlns:a16="http://schemas.microsoft.com/office/drawing/2014/main" id="{A5BC1D54-5603-636D-3609-FECD4FCA83E7}"/>
                  </a:ext>
                </a:extLst>
              </p:cNvPr>
              <p:cNvPicPr>
                <a:picLocks noChangeAspect="1"/>
              </p:cNvPicPr>
              <p:nvPr/>
            </p:nvPicPr>
            <p:blipFill>
              <a:blip r:embed="rId8"/>
              <a:stretch>
                <a:fillRect/>
              </a:stretch>
            </p:blipFill>
            <p:spPr>
              <a:xfrm>
                <a:off x="2378352" y="3739114"/>
                <a:ext cx="552559" cy="558961"/>
              </a:xfrm>
              <a:prstGeom prst="rect">
                <a:avLst/>
              </a:prstGeom>
            </p:spPr>
          </p:pic>
          <p:sp>
            <p:nvSpPr>
              <p:cNvPr id="32" name="ZoneTexte 31">
                <a:extLst>
                  <a:ext uri="{FF2B5EF4-FFF2-40B4-BE49-F238E27FC236}">
                    <a16:creationId xmlns:a16="http://schemas.microsoft.com/office/drawing/2014/main" id="{FCFBEB5F-68CD-8799-39D0-595C2AB628AC}"/>
                  </a:ext>
                </a:extLst>
              </p:cNvPr>
              <p:cNvSpPr txBox="1"/>
              <p:nvPr/>
            </p:nvSpPr>
            <p:spPr>
              <a:xfrm>
                <a:off x="2269579" y="5517929"/>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2</a:t>
                </a:r>
              </a:p>
            </p:txBody>
          </p:sp>
        </p:grpSp>
      </p:grpSp>
      <p:grpSp>
        <p:nvGrpSpPr>
          <p:cNvPr id="3" name="Groupe 2">
            <a:extLst>
              <a:ext uri="{FF2B5EF4-FFF2-40B4-BE49-F238E27FC236}">
                <a16:creationId xmlns:a16="http://schemas.microsoft.com/office/drawing/2014/main" id="{424E589D-5CC5-41EA-51E0-6A1DC2227C9E}"/>
              </a:ext>
            </a:extLst>
          </p:cNvPr>
          <p:cNvGrpSpPr/>
          <p:nvPr/>
        </p:nvGrpSpPr>
        <p:grpSpPr>
          <a:xfrm>
            <a:off x="9161807" y="3660855"/>
            <a:ext cx="778162" cy="2393247"/>
            <a:chOff x="10033926" y="3709458"/>
            <a:chExt cx="712469" cy="2393247"/>
          </a:xfrm>
        </p:grpSpPr>
        <p:sp>
          <p:nvSpPr>
            <p:cNvPr id="22" name="ZoneTexte 21">
              <a:extLst>
                <a:ext uri="{FF2B5EF4-FFF2-40B4-BE49-F238E27FC236}">
                  <a16:creationId xmlns:a16="http://schemas.microsoft.com/office/drawing/2014/main" id="{43B86C76-E013-F94C-DAF6-F07B205FEC39}"/>
                </a:ext>
              </a:extLst>
            </p:cNvPr>
            <p:cNvSpPr txBox="1"/>
            <p:nvPr/>
          </p:nvSpPr>
          <p:spPr>
            <a:xfrm>
              <a:off x="10033926" y="5517930"/>
              <a:ext cx="689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a:latin typeface="Avenir Next LT Pro"/>
                  <a:cs typeface="Calibri"/>
                </a:rPr>
                <a:t>6</a:t>
              </a:r>
            </a:p>
          </p:txBody>
        </p:sp>
        <p:sp>
          <p:nvSpPr>
            <p:cNvPr id="13" name="Oval 20">
              <a:extLst>
                <a:ext uri="{FF2B5EF4-FFF2-40B4-BE49-F238E27FC236}">
                  <a16:creationId xmlns:a16="http://schemas.microsoft.com/office/drawing/2014/main" id="{6DDB1EB5-586E-2ADD-3A73-5FDED5867C45}"/>
                </a:ext>
              </a:extLst>
            </p:cNvPr>
            <p:cNvSpPr/>
            <p:nvPr/>
          </p:nvSpPr>
          <p:spPr>
            <a:xfrm>
              <a:off x="10120920" y="3709458"/>
              <a:ext cx="625475" cy="625475"/>
            </a:xfrm>
            <a:prstGeom prst="ellipse">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venir Next LT Pro"/>
              </a:endParaRPr>
            </a:p>
          </p:txBody>
        </p:sp>
      </p:grpSp>
      <p:sp>
        <p:nvSpPr>
          <p:cNvPr id="23" name="TextBox 28">
            <a:extLst>
              <a:ext uri="{FF2B5EF4-FFF2-40B4-BE49-F238E27FC236}">
                <a16:creationId xmlns:a16="http://schemas.microsoft.com/office/drawing/2014/main" id="{3F0A06C1-C404-47E3-A253-C99CE4676BCE}"/>
              </a:ext>
            </a:extLst>
          </p:cNvPr>
          <p:cNvSpPr txBox="1"/>
          <p:nvPr/>
        </p:nvSpPr>
        <p:spPr>
          <a:xfrm>
            <a:off x="8432913" y="4580112"/>
            <a:ext cx="2318440" cy="646331"/>
          </a:xfrm>
          <a:prstGeom prst="rect">
            <a:avLst/>
          </a:prstGeom>
          <a:noFill/>
        </p:spPr>
        <p:txBody>
          <a:bodyPr wrap="square" lIns="91440" tIns="45720" rIns="91440" bIns="45720" rtlCol="0" anchor="t">
            <a:spAutoFit/>
          </a:bodyPr>
          <a:lstStyle/>
          <a:p>
            <a:pPr algn="ctr">
              <a:defRPr/>
            </a:pPr>
            <a:r>
              <a:rPr lang="en-US" b="1">
                <a:solidFill>
                  <a:schemeClr val="bg1"/>
                </a:solidFill>
                <a:latin typeface="Avenir Next LT Pro"/>
                <a:ea typeface="+mn-lt"/>
                <a:cs typeface="+mn-lt"/>
              </a:rPr>
              <a:t>FMECA &amp;</a:t>
            </a:r>
          </a:p>
          <a:p>
            <a:pPr algn="ctr">
              <a:defRPr/>
            </a:pPr>
            <a:r>
              <a:rPr lang="en-US" b="1">
                <a:solidFill>
                  <a:schemeClr val="bg1"/>
                </a:solidFill>
                <a:latin typeface="Avenir Next LT Pro"/>
                <a:ea typeface="+mn-lt"/>
                <a:cs typeface="+mn-lt"/>
              </a:rPr>
              <a:t>DEFAULT TREES</a:t>
            </a:r>
            <a:endParaRPr lang="en-GB" b="1">
              <a:solidFill>
                <a:schemeClr val="bg1"/>
              </a:solidFill>
              <a:latin typeface="Avenir Next LT Pro"/>
              <a:ea typeface="+mn-lt"/>
              <a:cs typeface="+mn-lt"/>
            </a:endParaRPr>
          </a:p>
        </p:txBody>
      </p:sp>
      <p:pic>
        <p:nvPicPr>
          <p:cNvPr id="35" name="Image 34">
            <a:extLst>
              <a:ext uri="{FF2B5EF4-FFF2-40B4-BE49-F238E27FC236}">
                <a16:creationId xmlns:a16="http://schemas.microsoft.com/office/drawing/2014/main" id="{AA632FE2-8993-5281-3FA9-041140EB29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4928" y="3736383"/>
            <a:ext cx="474417" cy="474417"/>
          </a:xfrm>
          <a:prstGeom prst="rect">
            <a:avLst/>
          </a:prstGeom>
        </p:spPr>
      </p:pic>
    </p:spTree>
    <p:extLst>
      <p:ext uri="{BB962C8B-B14F-4D97-AF65-F5344CB8AC3E}">
        <p14:creationId xmlns:p14="http://schemas.microsoft.com/office/powerpoint/2010/main" val="424560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èche : pentagone 29">
            <a:extLst>
              <a:ext uri="{FF2B5EF4-FFF2-40B4-BE49-F238E27FC236}">
                <a16:creationId xmlns:a16="http://schemas.microsoft.com/office/drawing/2014/main" id="{60A7C47B-89D6-8723-F553-E24D0052F2AD}"/>
              </a:ext>
            </a:extLst>
          </p:cNvPr>
          <p:cNvSpPr/>
          <p:nvPr/>
        </p:nvSpPr>
        <p:spPr>
          <a:xfrm>
            <a:off x="4694297" y="4868334"/>
            <a:ext cx="6359407" cy="893704"/>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pentagone 28">
            <a:extLst>
              <a:ext uri="{FF2B5EF4-FFF2-40B4-BE49-F238E27FC236}">
                <a16:creationId xmlns:a16="http://schemas.microsoft.com/office/drawing/2014/main" id="{FF6AB1AA-97C1-3D1A-1FF3-F2759C2778B2}"/>
              </a:ext>
            </a:extLst>
          </p:cNvPr>
          <p:cNvSpPr/>
          <p:nvPr/>
        </p:nvSpPr>
        <p:spPr>
          <a:xfrm>
            <a:off x="3932297" y="3259667"/>
            <a:ext cx="6415851" cy="903111"/>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pentagone 27">
            <a:extLst>
              <a:ext uri="{FF2B5EF4-FFF2-40B4-BE49-F238E27FC236}">
                <a16:creationId xmlns:a16="http://schemas.microsoft.com/office/drawing/2014/main" id="{E088E9FF-201F-D90C-280C-80E9A76D393F}"/>
              </a:ext>
            </a:extLst>
          </p:cNvPr>
          <p:cNvSpPr/>
          <p:nvPr/>
        </p:nvSpPr>
        <p:spPr>
          <a:xfrm>
            <a:off x="3283186" y="1810926"/>
            <a:ext cx="6406444" cy="931333"/>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pentagone 26">
            <a:extLst>
              <a:ext uri="{FF2B5EF4-FFF2-40B4-BE49-F238E27FC236}">
                <a16:creationId xmlns:a16="http://schemas.microsoft.com/office/drawing/2014/main" id="{D6AC50C1-6012-23A8-C7B2-E398E36ACD1D}"/>
              </a:ext>
            </a:extLst>
          </p:cNvPr>
          <p:cNvSpPr/>
          <p:nvPr/>
        </p:nvSpPr>
        <p:spPr>
          <a:xfrm>
            <a:off x="4628445" y="4634792"/>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pentagone 25">
            <a:extLst>
              <a:ext uri="{FF2B5EF4-FFF2-40B4-BE49-F238E27FC236}">
                <a16:creationId xmlns:a16="http://schemas.microsoft.com/office/drawing/2014/main" id="{0E83EC49-1156-D567-6907-F50A77BF71C5}"/>
              </a:ext>
            </a:extLst>
          </p:cNvPr>
          <p:cNvSpPr/>
          <p:nvPr/>
        </p:nvSpPr>
        <p:spPr>
          <a:xfrm>
            <a:off x="3847629" y="3062110"/>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pentagone 23">
            <a:extLst>
              <a:ext uri="{FF2B5EF4-FFF2-40B4-BE49-F238E27FC236}">
                <a16:creationId xmlns:a16="http://schemas.microsoft.com/office/drawing/2014/main" id="{B30F26FC-348A-5762-8F1F-D087EB989C05}"/>
              </a:ext>
            </a:extLst>
          </p:cNvPr>
          <p:cNvSpPr/>
          <p:nvPr/>
        </p:nvSpPr>
        <p:spPr>
          <a:xfrm>
            <a:off x="3198519" y="1603963"/>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20</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5</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5" name="文本框 17">
            <a:extLst>
              <a:ext uri="{FF2B5EF4-FFF2-40B4-BE49-F238E27FC236}">
                <a16:creationId xmlns:a16="http://schemas.microsoft.com/office/drawing/2014/main" id="{0D6047EB-0629-6220-CE7E-4CF2AF1AF94D}"/>
              </a:ext>
            </a:extLst>
          </p:cNvPr>
          <p:cNvSpPr txBox="1"/>
          <p:nvPr/>
        </p:nvSpPr>
        <p:spPr>
          <a:xfrm>
            <a:off x="3848893" y="3089369"/>
            <a:ext cx="607732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b="1">
              <a:latin typeface="Avenir Next LT Pro"/>
              <a:cs typeface="Calibri"/>
            </a:endParaRPr>
          </a:p>
        </p:txBody>
      </p: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20</a:t>
            </a:fld>
            <a:endParaRPr lang="fr-FR" sz="2000" b="1">
              <a:latin typeface="Avenir Next LT Pro"/>
            </a:endParaRPr>
          </a:p>
        </p:txBody>
      </p:sp>
      <p:sp>
        <p:nvSpPr>
          <p:cNvPr id="19" name="文本框 3">
            <a:extLst>
              <a:ext uri="{FF2B5EF4-FFF2-40B4-BE49-F238E27FC236}">
                <a16:creationId xmlns:a16="http://schemas.microsoft.com/office/drawing/2014/main" id="{B9290E30-F6F4-DDF1-E457-FB8953D479CA}"/>
              </a:ext>
            </a:extLst>
          </p:cNvPr>
          <p:cNvSpPr txBox="1"/>
          <p:nvPr/>
        </p:nvSpPr>
        <p:spPr>
          <a:xfrm>
            <a:off x="3843731" y="3092725"/>
            <a:ext cx="5776171"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zh-CN" b="1" err="1">
                <a:latin typeface="Avenir Next LT Pro"/>
                <a:ea typeface="等线" panose="02010600030101010101" pitchFamily="2" charset="-122"/>
                <a:cs typeface="+mn-lt"/>
              </a:rPr>
              <a:t>React</a:t>
            </a:r>
            <a:r>
              <a:rPr lang="fr-FR" altLang="zh-CN" b="1">
                <a:latin typeface="Avenir Next LT Pro"/>
                <a:ea typeface="等线" panose="02010600030101010101" pitchFamily="2" charset="-122"/>
                <a:cs typeface="+mn-lt"/>
              </a:rPr>
              <a:t> </a:t>
            </a:r>
            <a:r>
              <a:rPr lang="fr-FR" altLang="zh-CN" b="1" err="1">
                <a:latin typeface="Avenir Next LT Pro"/>
                <a:ea typeface="等线" panose="02010600030101010101" pitchFamily="2" charset="-122"/>
                <a:cs typeface="+mn-lt"/>
              </a:rPr>
              <a:t>when</a:t>
            </a:r>
            <a:r>
              <a:rPr lang="fr-FR" altLang="zh-CN" b="1">
                <a:latin typeface="Avenir Next LT Pro"/>
                <a:ea typeface="等线" panose="02010600030101010101" pitchFamily="2" charset="-122"/>
                <a:cs typeface="+mn-lt"/>
              </a:rPr>
              <a:t> camera </a:t>
            </a:r>
            <a:r>
              <a:rPr lang="fr-FR" altLang="zh-CN" b="1" err="1">
                <a:latin typeface="Avenir Next LT Pro"/>
                <a:ea typeface="等线" panose="02010600030101010101" pitchFamily="2" charset="-122"/>
                <a:cs typeface="+mn-lt"/>
              </a:rPr>
              <a:t>detects</a:t>
            </a:r>
            <a:r>
              <a:rPr lang="fr-FR" altLang="zh-CN" b="1">
                <a:latin typeface="Avenir Next LT Pro"/>
                <a:ea typeface="等线" panose="02010600030101010101" pitchFamily="2" charset="-122"/>
                <a:cs typeface="+mn-lt"/>
              </a:rPr>
              <a:t> a pedestrian</a:t>
            </a:r>
          </a:p>
          <a:p>
            <a:r>
              <a:rPr lang="fr-FR" err="1">
                <a:latin typeface="Avenir Next LT Pro"/>
                <a:ea typeface="+mn-lt"/>
                <a:cs typeface="+mn-lt"/>
              </a:rPr>
              <a:t>Implement</a:t>
            </a:r>
            <a:r>
              <a:rPr lang="fr-FR">
                <a:latin typeface="Avenir Next LT Pro"/>
                <a:ea typeface="+mn-lt"/>
                <a:cs typeface="+mn-lt"/>
              </a:rPr>
              <a:t> </a:t>
            </a:r>
            <a:r>
              <a:rPr lang="fr-FR" err="1">
                <a:latin typeface="Avenir Next LT Pro"/>
                <a:ea typeface="+mn-lt"/>
                <a:cs typeface="+mn-lt"/>
              </a:rPr>
              <a:t>behavior</a:t>
            </a:r>
            <a:r>
              <a:rPr lang="fr-FR">
                <a:latin typeface="Avenir Next LT Pro"/>
                <a:ea typeface="+mn-lt"/>
                <a:cs typeface="+mn-lt"/>
              </a:rPr>
              <a:t> </a:t>
            </a:r>
            <a:r>
              <a:rPr lang="fr-FR" err="1">
                <a:latin typeface="Avenir Next LT Pro"/>
                <a:ea typeface="+mn-lt"/>
                <a:cs typeface="+mn-lt"/>
              </a:rPr>
              <a:t>when</a:t>
            </a:r>
            <a:r>
              <a:rPr lang="fr-FR">
                <a:latin typeface="Avenir Next LT Pro"/>
                <a:ea typeface="+mn-lt"/>
                <a:cs typeface="+mn-lt"/>
              </a:rPr>
              <a:t> </a:t>
            </a:r>
            <a:r>
              <a:rPr lang="fr-FR" err="1">
                <a:latin typeface="Avenir Next LT Pro"/>
                <a:ea typeface="+mn-lt"/>
                <a:cs typeface="+mn-lt"/>
              </a:rPr>
              <a:t>detecting</a:t>
            </a:r>
            <a:r>
              <a:rPr lang="fr-FR">
                <a:latin typeface="Avenir Next LT Pro"/>
                <a:ea typeface="+mn-lt"/>
                <a:cs typeface="+mn-lt"/>
              </a:rPr>
              <a:t> a pedestrian </a:t>
            </a:r>
            <a:r>
              <a:rPr lang="fr-FR" err="1">
                <a:latin typeface="Avenir Next LT Pro"/>
                <a:ea typeface="+mn-lt"/>
                <a:cs typeface="+mn-lt"/>
              </a:rPr>
              <a:t>with</a:t>
            </a:r>
            <a:r>
              <a:rPr lang="fr-FR">
                <a:latin typeface="Avenir Next LT Pro"/>
                <a:ea typeface="+mn-lt"/>
                <a:cs typeface="+mn-lt"/>
              </a:rPr>
              <a:t> camera</a:t>
            </a:r>
            <a:endParaRPr lang="fr-FR" altLang="zh-CN" b="1">
              <a:latin typeface="Avenir Next LT Pro"/>
              <a:ea typeface="等线" panose="02010600030101010101" pitchFamily="2" charset="-122"/>
              <a:cs typeface="+mn-lt"/>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3" name="Image 2">
            <a:extLst>
              <a:ext uri="{FF2B5EF4-FFF2-40B4-BE49-F238E27FC236}">
                <a16:creationId xmlns:a16="http://schemas.microsoft.com/office/drawing/2014/main" id="{7CE6132B-A8C5-F1A1-58CC-67AF8EDF5716}"/>
              </a:ext>
            </a:extLst>
          </p:cNvPr>
          <p:cNvPicPr>
            <a:picLocks noChangeAspect="1"/>
          </p:cNvPicPr>
          <p:nvPr/>
        </p:nvPicPr>
        <p:blipFill>
          <a:blip r:embed="rId7"/>
          <a:stretch>
            <a:fillRect/>
          </a:stretch>
        </p:blipFill>
        <p:spPr>
          <a:xfrm>
            <a:off x="99011" y="2233010"/>
            <a:ext cx="446618" cy="467786"/>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9"/>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57912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Picture 6">
            <a:extLst>
              <a:ext uri="{FF2B5EF4-FFF2-40B4-BE49-F238E27FC236}">
                <a16:creationId xmlns:a16="http://schemas.microsoft.com/office/drawing/2014/main" id="{22BDA816-CA59-7309-E82E-221684E18426}"/>
              </a:ext>
            </a:extLst>
          </p:cNvPr>
          <p:cNvPicPr>
            <a:picLocks noChangeAspect="1"/>
          </p:cNvPicPr>
          <p:nvPr/>
        </p:nvPicPr>
        <p:blipFill>
          <a:blip r:embed="rId10"/>
          <a:stretch>
            <a:fillRect/>
          </a:stretch>
        </p:blipFill>
        <p:spPr>
          <a:xfrm>
            <a:off x="152972" y="5993563"/>
            <a:ext cx="766502" cy="713851"/>
          </a:xfrm>
          <a:prstGeom prst="rect">
            <a:avLst/>
          </a:prstGeom>
        </p:spPr>
      </p:pic>
      <p:sp>
        <p:nvSpPr>
          <p:cNvPr id="5" name="文本框 3">
            <a:extLst>
              <a:ext uri="{FF2B5EF4-FFF2-40B4-BE49-F238E27FC236}">
                <a16:creationId xmlns:a16="http://schemas.microsoft.com/office/drawing/2014/main" id="{406955D9-A39B-D240-BD3A-E2CABDA02ED4}"/>
              </a:ext>
            </a:extLst>
          </p:cNvPr>
          <p:cNvSpPr txBox="1"/>
          <p:nvPr/>
        </p:nvSpPr>
        <p:spPr>
          <a:xfrm>
            <a:off x="3198518" y="1764959"/>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err="1">
                <a:latin typeface="Avenir Next LT Pro"/>
                <a:ea typeface="+mn-lt"/>
                <a:cs typeface="+mn-lt"/>
              </a:rPr>
              <a:t>Take</a:t>
            </a:r>
            <a:r>
              <a:rPr lang="fr-FR" b="1">
                <a:latin typeface="Avenir Next LT Pro"/>
                <a:ea typeface="+mn-lt"/>
                <a:cs typeface="+mn-lt"/>
              </a:rPr>
              <a:t> </a:t>
            </a:r>
            <a:r>
              <a:rPr lang="fr-FR" b="1" err="1">
                <a:latin typeface="Avenir Next LT Pro"/>
                <a:ea typeface="+mn-lt"/>
                <a:cs typeface="+mn-lt"/>
              </a:rPr>
              <a:t>into</a:t>
            </a:r>
            <a:r>
              <a:rPr lang="fr-FR" b="1">
                <a:latin typeface="Avenir Next LT Pro"/>
                <a:ea typeface="+mn-lt"/>
                <a:cs typeface="+mn-lt"/>
              </a:rPr>
              <a:t> </a:t>
            </a:r>
            <a:r>
              <a:rPr lang="fr-FR" b="1" err="1">
                <a:latin typeface="Avenir Next LT Pro"/>
                <a:ea typeface="+mn-lt"/>
                <a:cs typeface="+mn-lt"/>
              </a:rPr>
              <a:t>account</a:t>
            </a:r>
            <a:r>
              <a:rPr lang="fr-FR" b="1">
                <a:latin typeface="Avenir Next LT Pro"/>
                <a:ea typeface="+mn-lt"/>
                <a:cs typeface="+mn-lt"/>
              </a:rPr>
              <a:t> the </a:t>
            </a:r>
            <a:r>
              <a:rPr lang="fr-FR" b="1" err="1">
                <a:latin typeface="Avenir Next LT Pro"/>
                <a:ea typeface="+mn-lt"/>
                <a:cs typeface="+mn-lt"/>
              </a:rPr>
              <a:t>delay</a:t>
            </a:r>
            <a:r>
              <a:rPr lang="fr-FR" b="1">
                <a:latin typeface="Avenir Next LT Pro"/>
                <a:ea typeface="+mn-lt"/>
                <a:cs typeface="+mn-lt"/>
              </a:rPr>
              <a:t> of communication </a:t>
            </a:r>
          </a:p>
          <a:p>
            <a:r>
              <a:rPr lang="fr-FR">
                <a:latin typeface="Avenir Next LT Pro"/>
                <a:ea typeface="等线"/>
                <a:cs typeface="Calibri"/>
              </a:rPr>
              <a:t>Try to manage the </a:t>
            </a:r>
            <a:r>
              <a:rPr lang="fr-FR" err="1">
                <a:latin typeface="Avenir Next LT Pro"/>
                <a:ea typeface="等线"/>
                <a:cs typeface="Calibri"/>
              </a:rPr>
              <a:t>delay</a:t>
            </a:r>
            <a:r>
              <a:rPr lang="fr-FR">
                <a:latin typeface="Avenir Next LT Pro"/>
                <a:ea typeface="等线"/>
                <a:cs typeface="Calibri"/>
              </a:rPr>
              <a:t> to </a:t>
            </a:r>
            <a:r>
              <a:rPr lang="fr-FR" err="1">
                <a:latin typeface="Avenir Next LT Pro"/>
                <a:ea typeface="等线"/>
                <a:cs typeface="Calibri"/>
              </a:rPr>
              <a:t>react</a:t>
            </a:r>
            <a:r>
              <a:rPr lang="fr-FR">
                <a:latin typeface="Avenir Next LT Pro"/>
                <a:ea typeface="等线"/>
                <a:cs typeface="Calibri"/>
              </a:rPr>
              <a:t> in good times</a:t>
            </a:r>
            <a:endParaRPr lang="fr-FR">
              <a:ea typeface="+mn-lt"/>
              <a:cs typeface="+mn-lt"/>
            </a:endParaRPr>
          </a:p>
        </p:txBody>
      </p:sp>
      <p:sp>
        <p:nvSpPr>
          <p:cNvPr id="9" name="文本框 3">
            <a:extLst>
              <a:ext uri="{FF2B5EF4-FFF2-40B4-BE49-F238E27FC236}">
                <a16:creationId xmlns:a16="http://schemas.microsoft.com/office/drawing/2014/main" id="{CBF2ED95-787B-C2D8-8E64-98DF450FF8DD}"/>
              </a:ext>
            </a:extLst>
          </p:cNvPr>
          <p:cNvSpPr txBox="1"/>
          <p:nvPr/>
        </p:nvSpPr>
        <p:spPr>
          <a:xfrm>
            <a:off x="4630796" y="4794768"/>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a:latin typeface="Avenir Next LT Pro"/>
                <a:ea typeface="+mn-lt"/>
                <a:cs typeface="+mn-lt"/>
              </a:rPr>
              <a:t>Test in real </a:t>
            </a:r>
            <a:r>
              <a:rPr lang="fr-FR" b="1" err="1">
                <a:latin typeface="Avenir Next LT Pro"/>
                <a:ea typeface="+mn-lt"/>
                <a:cs typeface="+mn-lt"/>
              </a:rPr>
              <a:t>environment</a:t>
            </a:r>
            <a:r>
              <a:rPr lang="fr-FR" b="1">
                <a:latin typeface="Avenir Next LT Pro"/>
                <a:ea typeface="+mn-lt"/>
                <a:cs typeface="+mn-lt"/>
              </a:rPr>
              <a:t> </a:t>
            </a:r>
            <a:endParaRPr lang="fr-FR" altLang="zh-CN" b="1">
              <a:latin typeface="Avenir Next LT Pro"/>
              <a:cs typeface="Calibri"/>
            </a:endParaRPr>
          </a:p>
          <a:p>
            <a:r>
              <a:rPr lang="fr-FR" err="1">
                <a:latin typeface="Avenir Next LT Pro"/>
                <a:ea typeface="+mn-lt"/>
                <a:cs typeface="+mn-lt"/>
              </a:rPr>
              <a:t>Using</a:t>
            </a:r>
            <a:r>
              <a:rPr lang="fr-FR">
                <a:latin typeface="Avenir Next LT Pro"/>
                <a:ea typeface="+mn-lt"/>
                <a:cs typeface="+mn-lt"/>
              </a:rPr>
              <a:t> </a:t>
            </a:r>
            <a:r>
              <a:rPr lang="fr-FR" err="1">
                <a:latin typeface="Avenir Next LT Pro"/>
                <a:ea typeface="+mn-lt"/>
                <a:cs typeface="+mn-lt"/>
              </a:rPr>
              <a:t>our</a:t>
            </a:r>
            <a:r>
              <a:rPr lang="fr-FR">
                <a:latin typeface="Avenir Next LT Pro"/>
                <a:ea typeface="+mn-lt"/>
                <a:cs typeface="+mn-lt"/>
              </a:rPr>
              <a:t> </a:t>
            </a:r>
            <a:r>
              <a:rPr lang="fr-FR" err="1">
                <a:latin typeface="Avenir Next LT Pro"/>
                <a:ea typeface="+mn-lt"/>
                <a:cs typeface="+mn-lt"/>
              </a:rPr>
              <a:t>created</a:t>
            </a:r>
            <a:r>
              <a:rPr lang="fr-FR">
                <a:latin typeface="Avenir Next LT Pro"/>
                <a:ea typeface="+mn-lt"/>
                <a:cs typeface="+mn-lt"/>
              </a:rPr>
              <a:t> situation </a:t>
            </a:r>
            <a:endParaRPr lang="fr-FR" altLang="zh-CN">
              <a:latin typeface="Avenir Next LT Pro"/>
              <a:ea typeface="等线"/>
              <a:cs typeface="Calibri"/>
            </a:endParaRPr>
          </a:p>
        </p:txBody>
      </p:sp>
      <p:pic>
        <p:nvPicPr>
          <p:cNvPr id="22" name="Image 22">
            <a:extLst>
              <a:ext uri="{FF2B5EF4-FFF2-40B4-BE49-F238E27FC236}">
                <a16:creationId xmlns:a16="http://schemas.microsoft.com/office/drawing/2014/main" id="{0BF70BC3-E30E-D2B8-1699-1EAFDE9959F6}"/>
              </a:ext>
            </a:extLst>
          </p:cNvPr>
          <p:cNvPicPr>
            <a:picLocks noChangeAspect="1"/>
          </p:cNvPicPr>
          <p:nvPr/>
        </p:nvPicPr>
        <p:blipFill>
          <a:blip r:embed="rId11"/>
          <a:stretch>
            <a:fillRect/>
          </a:stretch>
        </p:blipFill>
        <p:spPr>
          <a:xfrm>
            <a:off x="1919817" y="1607607"/>
            <a:ext cx="1063097" cy="1044575"/>
          </a:xfrm>
          <a:prstGeom prst="rect">
            <a:avLst/>
          </a:prstGeom>
        </p:spPr>
      </p:pic>
      <p:pic>
        <p:nvPicPr>
          <p:cNvPr id="25" name="Image 30">
            <a:extLst>
              <a:ext uri="{FF2B5EF4-FFF2-40B4-BE49-F238E27FC236}">
                <a16:creationId xmlns:a16="http://schemas.microsoft.com/office/drawing/2014/main" id="{47718BF9-AE06-CAD0-9B4D-F67DAD5DE668}"/>
              </a:ext>
            </a:extLst>
          </p:cNvPr>
          <p:cNvPicPr>
            <a:picLocks noChangeAspect="1"/>
          </p:cNvPicPr>
          <p:nvPr/>
        </p:nvPicPr>
        <p:blipFill>
          <a:blip r:embed="rId12"/>
          <a:stretch>
            <a:fillRect/>
          </a:stretch>
        </p:blipFill>
        <p:spPr>
          <a:xfrm>
            <a:off x="3198815" y="4533530"/>
            <a:ext cx="1240366" cy="1176866"/>
          </a:xfrm>
          <a:prstGeom prst="rect">
            <a:avLst/>
          </a:prstGeom>
        </p:spPr>
      </p:pic>
      <p:pic>
        <p:nvPicPr>
          <p:cNvPr id="7" name="Image 6">
            <a:extLst>
              <a:ext uri="{FF2B5EF4-FFF2-40B4-BE49-F238E27FC236}">
                <a16:creationId xmlns:a16="http://schemas.microsoft.com/office/drawing/2014/main" id="{106A2F51-97B1-3527-C960-6DBFBF8E113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54966" y="3057845"/>
            <a:ext cx="1063097" cy="1063097"/>
          </a:xfrm>
          <a:prstGeom prst="rect">
            <a:avLst/>
          </a:prstGeom>
        </p:spPr>
      </p:pic>
    </p:spTree>
    <p:extLst>
      <p:ext uri="{BB962C8B-B14F-4D97-AF65-F5344CB8AC3E}">
        <p14:creationId xmlns:p14="http://schemas.microsoft.com/office/powerpoint/2010/main" val="311543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21</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5</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21</a:t>
            </a:fld>
            <a:endParaRPr lang="fr-FR" sz="2000" b="1">
              <a:latin typeface="Avenir Next LT Pro"/>
            </a:endParaRPr>
          </a:p>
        </p:txBody>
      </p:sp>
      <p:sp>
        <p:nvSpPr>
          <p:cNvPr id="3" name="TextBox 4">
            <a:extLst>
              <a:ext uri="{FF2B5EF4-FFF2-40B4-BE49-F238E27FC236}">
                <a16:creationId xmlns:a16="http://schemas.microsoft.com/office/drawing/2014/main" id="{56A07EF1-682A-2AE4-ABED-DDB587BD3054}"/>
              </a:ext>
            </a:extLst>
          </p:cNvPr>
          <p:cNvSpPr txBox="1"/>
          <p:nvPr/>
        </p:nvSpPr>
        <p:spPr>
          <a:xfrm>
            <a:off x="1774739" y="1145790"/>
            <a:ext cx="9182984" cy="461665"/>
          </a:xfrm>
          <a:prstGeom prst="rect">
            <a:avLst/>
          </a:prstGeom>
          <a:solidFill>
            <a:srgbClr val="BFCBDB">
              <a:alpha val="63137"/>
            </a:srgb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2400" b="1">
                <a:solidFill>
                  <a:srgbClr val="22A0C9"/>
                </a:solidFill>
                <a:latin typeface="Avenir Next LT Pro"/>
                <a:ea typeface="+mn-lt"/>
                <a:cs typeface="+mn-lt"/>
              </a:rPr>
              <a:t>User Story 1</a:t>
            </a:r>
            <a:r>
              <a:rPr lang="fr-FR" sz="2400">
                <a:solidFill>
                  <a:schemeClr val="tx2"/>
                </a:solidFill>
                <a:latin typeface="Avenir Next LT Pro"/>
                <a:ea typeface="+mn-lt"/>
                <a:cs typeface="+mn-lt"/>
              </a:rPr>
              <a:t>: </a:t>
            </a:r>
            <a:r>
              <a:rPr lang="fr-FR" sz="2400" err="1">
                <a:latin typeface="Avenir Next LT Pro"/>
                <a:ea typeface="+mn-lt"/>
                <a:cs typeface="+mn-lt"/>
              </a:rPr>
              <a:t>Take</a:t>
            </a:r>
            <a:r>
              <a:rPr lang="fr-FR" sz="2400">
                <a:latin typeface="Avenir Next LT Pro"/>
                <a:ea typeface="+mn-lt"/>
                <a:cs typeface="+mn-lt"/>
              </a:rPr>
              <a:t> </a:t>
            </a:r>
            <a:r>
              <a:rPr lang="fr-FR" sz="2400" err="1">
                <a:latin typeface="Avenir Next LT Pro"/>
                <a:ea typeface="+mn-lt"/>
                <a:cs typeface="+mn-lt"/>
              </a:rPr>
              <a:t>into</a:t>
            </a:r>
            <a:r>
              <a:rPr lang="fr-FR" sz="2400">
                <a:latin typeface="Avenir Next LT Pro"/>
                <a:ea typeface="+mn-lt"/>
                <a:cs typeface="+mn-lt"/>
              </a:rPr>
              <a:t> </a:t>
            </a:r>
            <a:r>
              <a:rPr lang="fr-FR" sz="2400" err="1">
                <a:latin typeface="Avenir Next LT Pro"/>
                <a:ea typeface="+mn-lt"/>
                <a:cs typeface="+mn-lt"/>
              </a:rPr>
              <a:t>account</a:t>
            </a:r>
            <a:r>
              <a:rPr lang="fr-FR" sz="2400">
                <a:latin typeface="Avenir Next LT Pro"/>
                <a:ea typeface="+mn-lt"/>
                <a:cs typeface="+mn-lt"/>
              </a:rPr>
              <a:t> the </a:t>
            </a:r>
            <a:r>
              <a:rPr lang="fr-FR" sz="2400" b="1" err="1">
                <a:latin typeface="Avenir Next LT Pro"/>
                <a:ea typeface="+mn-lt"/>
                <a:cs typeface="+mn-lt"/>
              </a:rPr>
              <a:t>delay</a:t>
            </a:r>
            <a:r>
              <a:rPr lang="fr-FR" sz="2400" b="1">
                <a:latin typeface="Avenir Next LT Pro"/>
                <a:ea typeface="+mn-lt"/>
                <a:cs typeface="+mn-lt"/>
              </a:rPr>
              <a:t> of communication </a:t>
            </a:r>
          </a:p>
        </p:txBody>
      </p:sp>
      <p:sp>
        <p:nvSpPr>
          <p:cNvPr id="12" name="ZoneTexte 11">
            <a:extLst>
              <a:ext uri="{FF2B5EF4-FFF2-40B4-BE49-F238E27FC236}">
                <a16:creationId xmlns:a16="http://schemas.microsoft.com/office/drawing/2014/main" id="{98F10456-DE79-4C8E-1F98-8F47A267F764}"/>
              </a:ext>
            </a:extLst>
          </p:cNvPr>
          <p:cNvSpPr txBox="1"/>
          <p:nvPr/>
        </p:nvSpPr>
        <p:spPr>
          <a:xfrm>
            <a:off x="4946692" y="2784466"/>
            <a:ext cx="2624959" cy="1200329"/>
          </a:xfrm>
          <a:prstGeom prst="rect">
            <a:avLst/>
          </a:prstGeom>
          <a:solidFill>
            <a:schemeClr val="tx1">
              <a:lumMod val="10000"/>
              <a:lumOff val="90000"/>
            </a:schemeClr>
          </a:solidFill>
        </p:spPr>
        <p:txBody>
          <a:bodyPr wrap="square" lIns="91440" tIns="45720" rIns="91440" bIns="45720" rtlCol="0" anchor="t">
            <a:spAutoFit/>
          </a:bodyPr>
          <a:lstStyle/>
          <a:p>
            <a:pPr algn="ctr"/>
            <a:endParaRPr lang="en-US">
              <a:latin typeface="Avenir Next LT Pro"/>
            </a:endParaRPr>
          </a:p>
          <a:p>
            <a:pPr algn="ctr"/>
            <a:r>
              <a:rPr lang="en-US">
                <a:latin typeface="Avenir Next LT Pro"/>
              </a:rPr>
              <a:t>Consider the delay to measure distances</a:t>
            </a:r>
          </a:p>
          <a:p>
            <a:pPr algn="ctr"/>
            <a:endParaRPr lang="en-US">
              <a:latin typeface="Avenir Next LT Pro"/>
            </a:endParaRPr>
          </a:p>
        </p:txBody>
      </p:sp>
      <p:sp>
        <p:nvSpPr>
          <p:cNvPr id="14" name="ZoneTexte 13">
            <a:extLst>
              <a:ext uri="{FF2B5EF4-FFF2-40B4-BE49-F238E27FC236}">
                <a16:creationId xmlns:a16="http://schemas.microsoft.com/office/drawing/2014/main" id="{56651DD6-8744-C43F-5CB2-E0AD20A648E4}"/>
              </a:ext>
            </a:extLst>
          </p:cNvPr>
          <p:cNvSpPr txBox="1"/>
          <p:nvPr/>
        </p:nvSpPr>
        <p:spPr>
          <a:xfrm>
            <a:off x="1774739" y="2784466"/>
            <a:ext cx="2172086" cy="1477328"/>
          </a:xfrm>
          <a:prstGeom prst="rect">
            <a:avLst/>
          </a:prstGeom>
          <a:solidFill>
            <a:schemeClr val="tx1">
              <a:lumMod val="10000"/>
              <a:lumOff val="90000"/>
            </a:schemeClr>
          </a:solidFill>
        </p:spPr>
        <p:txBody>
          <a:bodyPr wrap="square" lIns="91440" tIns="45720" rIns="91440" bIns="45720" rtlCol="0" anchor="t">
            <a:spAutoFit/>
          </a:bodyPr>
          <a:lstStyle/>
          <a:p>
            <a:pPr algn="ctr"/>
            <a:endParaRPr lang="en-US">
              <a:latin typeface="Avenir Next LT Pro"/>
            </a:endParaRPr>
          </a:p>
          <a:p>
            <a:pPr algn="ctr"/>
            <a:r>
              <a:rPr lang="en-US">
                <a:latin typeface="Avenir Next LT Pro"/>
              </a:rPr>
              <a:t>Calculate the delay of communication precisely</a:t>
            </a:r>
          </a:p>
          <a:p>
            <a:pPr algn="ctr"/>
            <a:endParaRPr lang="en-US">
              <a:latin typeface="Avenir Next LT Pro"/>
            </a:endParaRPr>
          </a:p>
        </p:txBody>
      </p:sp>
      <p:sp>
        <p:nvSpPr>
          <p:cNvPr id="19" name="Rectangle 18">
            <a:extLst>
              <a:ext uri="{FF2B5EF4-FFF2-40B4-BE49-F238E27FC236}">
                <a16:creationId xmlns:a16="http://schemas.microsoft.com/office/drawing/2014/main" id="{49AD946C-F8B1-1613-0353-8A4AE6241362}"/>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Picture 2">
            <a:extLst>
              <a:ext uri="{FF2B5EF4-FFF2-40B4-BE49-F238E27FC236}">
                <a16:creationId xmlns:a16="http://schemas.microsoft.com/office/drawing/2014/main" id="{D6D41B6D-8B0D-C871-512E-7C38AD4F69D1}"/>
              </a:ext>
            </a:extLst>
          </p:cNvPr>
          <p:cNvPicPr>
            <a:picLocks noChangeAspect="1"/>
          </p:cNvPicPr>
          <p:nvPr/>
        </p:nvPicPr>
        <p:blipFill>
          <a:blip r:embed="rId3"/>
          <a:stretch>
            <a:fillRect/>
          </a:stretch>
        </p:blipFill>
        <p:spPr>
          <a:xfrm>
            <a:off x="87388" y="6236245"/>
            <a:ext cx="464525" cy="472941"/>
          </a:xfrm>
          <a:prstGeom prst="rect">
            <a:avLst/>
          </a:prstGeom>
        </p:spPr>
      </p:pic>
      <p:sp>
        <p:nvSpPr>
          <p:cNvPr id="49" name="Ellipse 48">
            <a:extLst>
              <a:ext uri="{FF2B5EF4-FFF2-40B4-BE49-F238E27FC236}">
                <a16:creationId xmlns:a16="http://schemas.microsoft.com/office/drawing/2014/main" id="{C22954A2-F73E-F9C3-12B8-581C32D114B9}"/>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B2E00ABA-08A7-B221-1809-C28D65035EB4}"/>
              </a:ext>
            </a:extLst>
          </p:cNvPr>
          <p:cNvGrpSpPr/>
          <p:nvPr/>
        </p:nvGrpSpPr>
        <p:grpSpPr>
          <a:xfrm>
            <a:off x="5989172" y="1757713"/>
            <a:ext cx="555240" cy="180000"/>
            <a:chOff x="11109707" y="2851217"/>
            <a:chExt cx="555240" cy="180000"/>
          </a:xfrm>
        </p:grpSpPr>
        <p:sp>
          <p:nvSpPr>
            <p:cNvPr id="5" name="Ellipse 4">
              <a:extLst>
                <a:ext uri="{FF2B5EF4-FFF2-40B4-BE49-F238E27FC236}">
                  <a16:creationId xmlns:a16="http://schemas.microsoft.com/office/drawing/2014/main" id="{705A6A9B-E2ED-65CF-413A-5C5B3A3DED8C}"/>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751AFAEC-F7DA-A11D-C28D-1BE7A57A5927}"/>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a:extLst>
                <a:ext uri="{FF2B5EF4-FFF2-40B4-BE49-F238E27FC236}">
                  <a16:creationId xmlns:a16="http://schemas.microsoft.com/office/drawing/2014/main" id="{482F0111-B1C8-C37C-713F-7C2FFB56D593}"/>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ZoneTexte 8">
            <a:extLst>
              <a:ext uri="{FF2B5EF4-FFF2-40B4-BE49-F238E27FC236}">
                <a16:creationId xmlns:a16="http://schemas.microsoft.com/office/drawing/2014/main" id="{8AF0506B-A971-6380-E0BB-AA4CA82AFCA6}"/>
              </a:ext>
            </a:extLst>
          </p:cNvPr>
          <p:cNvSpPr txBox="1"/>
          <p:nvPr/>
        </p:nvSpPr>
        <p:spPr>
          <a:xfrm>
            <a:off x="8548754" y="2784466"/>
            <a:ext cx="2399332" cy="1477328"/>
          </a:xfrm>
          <a:prstGeom prst="rect">
            <a:avLst/>
          </a:prstGeom>
          <a:solidFill>
            <a:schemeClr val="tx1">
              <a:lumMod val="10000"/>
              <a:lumOff val="90000"/>
            </a:schemeClr>
          </a:solidFill>
        </p:spPr>
        <p:txBody>
          <a:bodyPr wrap="square" lIns="91440" tIns="45720" rIns="91440" bIns="45720" rtlCol="0" anchor="t">
            <a:spAutoFit/>
          </a:bodyPr>
          <a:lstStyle/>
          <a:p>
            <a:pPr algn="ctr"/>
            <a:endParaRPr lang="en-US">
              <a:latin typeface="Avenir Next LT Pro"/>
            </a:endParaRPr>
          </a:p>
          <a:p>
            <a:pPr algn="ctr"/>
            <a:r>
              <a:rPr lang="en-US">
                <a:latin typeface="Avenir Next LT Pro"/>
              </a:rPr>
              <a:t>If we can, reduce as much as we can the delay</a:t>
            </a:r>
          </a:p>
          <a:p>
            <a:pPr algn="ctr"/>
            <a:endParaRPr lang="en-US">
              <a:latin typeface="Avenir Next LT Pro"/>
            </a:endParaRPr>
          </a:p>
        </p:txBody>
      </p:sp>
      <p:pic>
        <p:nvPicPr>
          <p:cNvPr id="20" name="Image 19">
            <a:extLst>
              <a:ext uri="{FF2B5EF4-FFF2-40B4-BE49-F238E27FC236}">
                <a16:creationId xmlns:a16="http://schemas.microsoft.com/office/drawing/2014/main" id="{713AAAA3-2A9B-4AFB-AF74-001AF1271F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8538" y="4855442"/>
            <a:ext cx="941265" cy="941265"/>
          </a:xfrm>
          <a:prstGeom prst="rect">
            <a:avLst/>
          </a:prstGeom>
        </p:spPr>
      </p:pic>
      <p:pic>
        <p:nvPicPr>
          <p:cNvPr id="22" name="Image 21">
            <a:extLst>
              <a:ext uri="{FF2B5EF4-FFF2-40B4-BE49-F238E27FC236}">
                <a16:creationId xmlns:a16="http://schemas.microsoft.com/office/drawing/2014/main" id="{5F0E9F90-B05A-A19C-7EE4-547D7C7359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7788" y="4874931"/>
            <a:ext cx="941264" cy="941264"/>
          </a:xfrm>
          <a:prstGeom prst="rect">
            <a:avLst/>
          </a:prstGeom>
        </p:spPr>
      </p:pic>
      <p:pic>
        <p:nvPicPr>
          <p:cNvPr id="25" name="Image 24">
            <a:extLst>
              <a:ext uri="{FF2B5EF4-FFF2-40B4-BE49-F238E27FC236}">
                <a16:creationId xmlns:a16="http://schemas.microsoft.com/office/drawing/2014/main" id="{641CA43D-9534-2D8A-5BC2-54590F2CA1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9288" y="4854955"/>
            <a:ext cx="941265" cy="941265"/>
          </a:xfrm>
          <a:prstGeom prst="rect">
            <a:avLst/>
          </a:prstGeom>
        </p:spPr>
      </p:pic>
      <p:pic>
        <p:nvPicPr>
          <p:cNvPr id="35" name="Image 121">
            <a:extLst>
              <a:ext uri="{FF2B5EF4-FFF2-40B4-BE49-F238E27FC236}">
                <a16:creationId xmlns:a16="http://schemas.microsoft.com/office/drawing/2014/main" id="{A7A28470-BA3C-4096-8091-146F8BF6A282}"/>
              </a:ext>
            </a:extLst>
          </p:cNvPr>
          <p:cNvPicPr>
            <a:picLocks noChangeAspect="1"/>
          </p:cNvPicPr>
          <p:nvPr/>
        </p:nvPicPr>
        <p:blipFill>
          <a:blip r:embed="rId7"/>
          <a:stretch>
            <a:fillRect/>
          </a:stretch>
        </p:blipFill>
        <p:spPr>
          <a:xfrm>
            <a:off x="103382" y="1151540"/>
            <a:ext cx="455442" cy="429473"/>
          </a:xfrm>
          <a:prstGeom prst="rect">
            <a:avLst/>
          </a:prstGeom>
        </p:spPr>
      </p:pic>
      <p:pic>
        <p:nvPicPr>
          <p:cNvPr id="37" name="Image 10">
            <a:extLst>
              <a:ext uri="{FF2B5EF4-FFF2-40B4-BE49-F238E27FC236}">
                <a16:creationId xmlns:a16="http://schemas.microsoft.com/office/drawing/2014/main" id="{4975FE59-0B0C-46C0-AAB2-C8AC67D1AD4C}"/>
              </a:ext>
            </a:extLst>
          </p:cNvPr>
          <p:cNvPicPr>
            <a:picLocks noChangeAspect="1"/>
          </p:cNvPicPr>
          <p:nvPr/>
        </p:nvPicPr>
        <p:blipFill>
          <a:blip r:embed="rId8">
            <a:duotone>
              <a:schemeClr val="bg2">
                <a:shade val="45000"/>
                <a:satMod val="135000"/>
              </a:schemeClr>
              <a:prstClr val="white"/>
            </a:duotone>
          </a:blip>
          <a:stretch>
            <a:fillRect/>
          </a:stretch>
        </p:blipFill>
        <p:spPr>
          <a:xfrm>
            <a:off x="71698" y="3243661"/>
            <a:ext cx="464525" cy="443312"/>
          </a:xfrm>
          <a:prstGeom prst="rect">
            <a:avLst/>
          </a:prstGeom>
        </p:spPr>
      </p:pic>
      <p:pic>
        <p:nvPicPr>
          <p:cNvPr id="38" name="Image 124" descr="Une image contenant texte&#10;&#10;Description générée automatiquement">
            <a:extLst>
              <a:ext uri="{FF2B5EF4-FFF2-40B4-BE49-F238E27FC236}">
                <a16:creationId xmlns:a16="http://schemas.microsoft.com/office/drawing/2014/main" id="{5FF5B986-1500-4AE6-8530-365B86BF4840}"/>
              </a:ext>
            </a:extLst>
          </p:cNvPr>
          <p:cNvPicPr>
            <a:picLocks noChangeAspect="1"/>
          </p:cNvPicPr>
          <p:nvPr/>
        </p:nvPicPr>
        <p:blipFill>
          <a:blip r:embed="rId9"/>
          <a:stretch>
            <a:fillRect/>
          </a:stretch>
        </p:blipFill>
        <p:spPr>
          <a:xfrm>
            <a:off x="159284" y="4334466"/>
            <a:ext cx="320732" cy="396333"/>
          </a:xfrm>
          <a:prstGeom prst="rect">
            <a:avLst/>
          </a:prstGeom>
        </p:spPr>
      </p:pic>
      <p:pic>
        <p:nvPicPr>
          <p:cNvPr id="39" name="Image 2">
            <a:extLst>
              <a:ext uri="{FF2B5EF4-FFF2-40B4-BE49-F238E27FC236}">
                <a16:creationId xmlns:a16="http://schemas.microsoft.com/office/drawing/2014/main" id="{92F4106C-8957-42FD-A753-8AC9A457209F}"/>
              </a:ext>
            </a:extLst>
          </p:cNvPr>
          <p:cNvPicPr>
            <a:picLocks noChangeAspect="1"/>
          </p:cNvPicPr>
          <p:nvPr/>
        </p:nvPicPr>
        <p:blipFill>
          <a:blip r:embed="rId10"/>
          <a:stretch>
            <a:fillRect/>
          </a:stretch>
        </p:blipFill>
        <p:spPr>
          <a:xfrm>
            <a:off x="99011" y="2233010"/>
            <a:ext cx="446618" cy="467786"/>
          </a:xfrm>
          <a:prstGeom prst="rect">
            <a:avLst/>
          </a:prstGeom>
        </p:spPr>
      </p:pic>
      <p:pic>
        <p:nvPicPr>
          <p:cNvPr id="40" name="Image 39">
            <a:extLst>
              <a:ext uri="{FF2B5EF4-FFF2-40B4-BE49-F238E27FC236}">
                <a16:creationId xmlns:a16="http://schemas.microsoft.com/office/drawing/2014/main" id="{86EFA2C9-07F3-43BF-B409-F5BD6A923D4C}"/>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41" name="Image 2">
            <a:extLst>
              <a:ext uri="{FF2B5EF4-FFF2-40B4-BE49-F238E27FC236}">
                <a16:creationId xmlns:a16="http://schemas.microsoft.com/office/drawing/2014/main" id="{9BC429CF-8230-45E8-9FEB-EFBD1744C5BD}"/>
              </a:ext>
            </a:extLst>
          </p:cNvPr>
          <p:cNvPicPr>
            <a:picLocks noChangeAspect="1"/>
          </p:cNvPicPr>
          <p:nvPr/>
        </p:nvPicPr>
        <p:blipFill>
          <a:blip r:embed="rId12"/>
          <a:stretch>
            <a:fillRect/>
          </a:stretch>
        </p:blipFill>
        <p:spPr>
          <a:xfrm>
            <a:off x="63762" y="116006"/>
            <a:ext cx="492361" cy="464139"/>
          </a:xfrm>
          <a:prstGeom prst="rect">
            <a:avLst/>
          </a:prstGeom>
        </p:spPr>
      </p:pic>
      <p:pic>
        <p:nvPicPr>
          <p:cNvPr id="42" name="Picture 6">
            <a:extLst>
              <a:ext uri="{FF2B5EF4-FFF2-40B4-BE49-F238E27FC236}">
                <a16:creationId xmlns:a16="http://schemas.microsoft.com/office/drawing/2014/main" id="{3E1EE246-7F05-40AB-AF46-F13C2B21C44D}"/>
              </a:ext>
            </a:extLst>
          </p:cNvPr>
          <p:cNvPicPr>
            <a:picLocks noChangeAspect="1"/>
          </p:cNvPicPr>
          <p:nvPr/>
        </p:nvPicPr>
        <p:blipFill>
          <a:blip r:embed="rId13"/>
          <a:stretch>
            <a:fillRect/>
          </a:stretch>
        </p:blipFill>
        <p:spPr>
          <a:xfrm>
            <a:off x="152972" y="5993563"/>
            <a:ext cx="766502" cy="713851"/>
          </a:xfrm>
          <a:prstGeom prst="rect">
            <a:avLst/>
          </a:prstGeom>
        </p:spPr>
      </p:pic>
    </p:spTree>
    <p:extLst>
      <p:ext uri="{BB962C8B-B14F-4D97-AF65-F5344CB8AC3E}">
        <p14:creationId xmlns:p14="http://schemas.microsoft.com/office/powerpoint/2010/main" val="2396031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48DD37-F5AB-0D62-591F-A175526BCFDD}"/>
              </a:ext>
            </a:extLst>
          </p:cNvPr>
          <p:cNvSpPr/>
          <p:nvPr/>
        </p:nvSpPr>
        <p:spPr>
          <a:xfrm>
            <a:off x="6795332" y="1613670"/>
            <a:ext cx="400125" cy="52769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22</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5</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22</a:t>
            </a:fld>
            <a:endParaRPr lang="fr-FR" sz="2000" b="1">
              <a:latin typeface="Avenir Next LT Pro"/>
            </a:endParaRPr>
          </a:p>
        </p:txBody>
      </p:sp>
      <p:sp>
        <p:nvSpPr>
          <p:cNvPr id="3" name="TextBox 4">
            <a:extLst>
              <a:ext uri="{FF2B5EF4-FFF2-40B4-BE49-F238E27FC236}">
                <a16:creationId xmlns:a16="http://schemas.microsoft.com/office/drawing/2014/main" id="{56A07EF1-682A-2AE4-ABED-DDB587BD3054}"/>
              </a:ext>
            </a:extLst>
          </p:cNvPr>
          <p:cNvSpPr txBox="1"/>
          <p:nvPr/>
        </p:nvSpPr>
        <p:spPr>
          <a:xfrm>
            <a:off x="1774739" y="1145790"/>
            <a:ext cx="9182984" cy="461665"/>
          </a:xfrm>
          <a:prstGeom prst="rect">
            <a:avLst/>
          </a:prstGeom>
          <a:solidFill>
            <a:srgbClr val="BFCBDB">
              <a:alpha val="63137"/>
            </a:srgbClr>
          </a:solidFill>
          <a:ln w="28575">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2400" b="1">
                <a:solidFill>
                  <a:srgbClr val="22A0C9"/>
                </a:solidFill>
                <a:latin typeface="Avenir Next LT Pro"/>
                <a:ea typeface="+mn-lt"/>
                <a:cs typeface="+mn-lt"/>
              </a:rPr>
              <a:t>User Story 2</a:t>
            </a:r>
            <a:r>
              <a:rPr lang="fr-FR" sz="2400">
                <a:solidFill>
                  <a:schemeClr val="tx2"/>
                </a:solidFill>
                <a:latin typeface="Avenir Next LT Pro"/>
                <a:ea typeface="+mn-lt"/>
                <a:cs typeface="+mn-lt"/>
              </a:rPr>
              <a:t>: </a:t>
            </a:r>
            <a:r>
              <a:rPr lang="fr-FR" altLang="zh-CN" sz="2400" err="1">
                <a:latin typeface="Avenir Next LT Pro"/>
                <a:ea typeface="等线"/>
                <a:cs typeface="+mn-lt"/>
              </a:rPr>
              <a:t>React</a:t>
            </a:r>
            <a:r>
              <a:rPr lang="fr-FR" altLang="zh-CN" sz="2400" b="1">
                <a:latin typeface="Avenir Next LT Pro"/>
                <a:ea typeface="等线"/>
                <a:cs typeface="+mn-lt"/>
              </a:rPr>
              <a:t> </a:t>
            </a:r>
            <a:r>
              <a:rPr lang="fr-FR" altLang="zh-CN" sz="2400" err="1">
                <a:latin typeface="Avenir Next LT Pro"/>
                <a:ea typeface="等线"/>
                <a:cs typeface="+mn-lt"/>
              </a:rPr>
              <a:t>when</a:t>
            </a:r>
            <a:r>
              <a:rPr lang="fr-FR" altLang="zh-CN" sz="2400">
                <a:latin typeface="Avenir Next LT Pro"/>
                <a:ea typeface="等线"/>
                <a:cs typeface="+mn-lt"/>
              </a:rPr>
              <a:t> </a:t>
            </a:r>
            <a:r>
              <a:rPr lang="fr-FR" altLang="zh-CN" sz="2400" b="1">
                <a:latin typeface="Avenir Next LT Pro"/>
                <a:ea typeface="等线"/>
                <a:cs typeface="+mn-lt"/>
              </a:rPr>
              <a:t>camera </a:t>
            </a:r>
            <a:r>
              <a:rPr lang="fr-FR" altLang="zh-CN" sz="2400" b="1" err="1">
                <a:latin typeface="Avenir Next LT Pro"/>
                <a:ea typeface="等线"/>
                <a:cs typeface="+mn-lt"/>
              </a:rPr>
              <a:t>detects</a:t>
            </a:r>
            <a:r>
              <a:rPr lang="fr-FR" altLang="zh-CN" sz="2400" b="1">
                <a:latin typeface="Avenir Next LT Pro"/>
                <a:ea typeface="等线"/>
                <a:cs typeface="+mn-lt"/>
              </a:rPr>
              <a:t> a pedestrian</a:t>
            </a:r>
            <a:r>
              <a:rPr lang="fr-FR" sz="2400">
                <a:solidFill>
                  <a:schemeClr val="tx2"/>
                </a:solidFill>
                <a:latin typeface="Avenir Next LT Pro"/>
                <a:ea typeface="+mn-lt"/>
                <a:cs typeface="+mn-lt"/>
              </a:rPr>
              <a:t>  </a:t>
            </a:r>
          </a:p>
        </p:txBody>
      </p:sp>
      <p:sp>
        <p:nvSpPr>
          <p:cNvPr id="12" name="ZoneTexte 11">
            <a:extLst>
              <a:ext uri="{FF2B5EF4-FFF2-40B4-BE49-F238E27FC236}">
                <a16:creationId xmlns:a16="http://schemas.microsoft.com/office/drawing/2014/main" id="{98F10456-DE79-4C8E-1F98-8F47A267F764}"/>
              </a:ext>
            </a:extLst>
          </p:cNvPr>
          <p:cNvSpPr txBox="1"/>
          <p:nvPr/>
        </p:nvSpPr>
        <p:spPr>
          <a:xfrm>
            <a:off x="8766165" y="1861270"/>
            <a:ext cx="2181921" cy="646331"/>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Detect moving obstacles</a:t>
            </a:r>
          </a:p>
        </p:txBody>
      </p:sp>
      <p:sp>
        <p:nvSpPr>
          <p:cNvPr id="14" name="ZoneTexte 13">
            <a:extLst>
              <a:ext uri="{FF2B5EF4-FFF2-40B4-BE49-F238E27FC236}">
                <a16:creationId xmlns:a16="http://schemas.microsoft.com/office/drawing/2014/main" id="{56651DD6-8744-C43F-5CB2-E0AD20A648E4}"/>
              </a:ext>
            </a:extLst>
          </p:cNvPr>
          <p:cNvSpPr txBox="1"/>
          <p:nvPr/>
        </p:nvSpPr>
        <p:spPr>
          <a:xfrm>
            <a:off x="8766164" y="2757560"/>
            <a:ext cx="2181921" cy="369332"/>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React accordingly</a:t>
            </a:r>
          </a:p>
        </p:txBody>
      </p:sp>
      <p:sp>
        <p:nvSpPr>
          <p:cNvPr id="19" name="Rectangle 18">
            <a:extLst>
              <a:ext uri="{FF2B5EF4-FFF2-40B4-BE49-F238E27FC236}">
                <a16:creationId xmlns:a16="http://schemas.microsoft.com/office/drawing/2014/main" id="{49AD946C-F8B1-1613-0353-8A4AE6241362}"/>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Picture 2">
            <a:extLst>
              <a:ext uri="{FF2B5EF4-FFF2-40B4-BE49-F238E27FC236}">
                <a16:creationId xmlns:a16="http://schemas.microsoft.com/office/drawing/2014/main" id="{D6D41B6D-8B0D-C871-512E-7C38AD4F69D1}"/>
              </a:ext>
            </a:extLst>
          </p:cNvPr>
          <p:cNvPicPr>
            <a:picLocks noChangeAspect="1"/>
          </p:cNvPicPr>
          <p:nvPr/>
        </p:nvPicPr>
        <p:blipFill>
          <a:blip r:embed="rId3"/>
          <a:stretch>
            <a:fillRect/>
          </a:stretch>
        </p:blipFill>
        <p:spPr>
          <a:xfrm>
            <a:off x="87388" y="6236245"/>
            <a:ext cx="464525" cy="472941"/>
          </a:xfrm>
          <a:prstGeom prst="rect">
            <a:avLst/>
          </a:prstGeom>
        </p:spPr>
      </p:pic>
      <p:sp>
        <p:nvSpPr>
          <p:cNvPr id="49" name="Ellipse 48">
            <a:extLst>
              <a:ext uri="{FF2B5EF4-FFF2-40B4-BE49-F238E27FC236}">
                <a16:creationId xmlns:a16="http://schemas.microsoft.com/office/drawing/2014/main" id="{C22954A2-F73E-F9C3-12B8-581C32D114B9}"/>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5" name="Groupe 24">
            <a:extLst>
              <a:ext uri="{FF2B5EF4-FFF2-40B4-BE49-F238E27FC236}">
                <a16:creationId xmlns:a16="http://schemas.microsoft.com/office/drawing/2014/main" id="{E7A7F481-D18A-469A-929F-A5C70C2A53C5}"/>
              </a:ext>
            </a:extLst>
          </p:cNvPr>
          <p:cNvGrpSpPr/>
          <p:nvPr/>
        </p:nvGrpSpPr>
        <p:grpSpPr>
          <a:xfrm>
            <a:off x="5989172" y="1757713"/>
            <a:ext cx="555240" cy="180000"/>
            <a:chOff x="11109707" y="2851217"/>
            <a:chExt cx="555240" cy="180000"/>
          </a:xfrm>
        </p:grpSpPr>
        <p:sp>
          <p:nvSpPr>
            <p:cNvPr id="26" name="Ellipse 25">
              <a:extLst>
                <a:ext uri="{FF2B5EF4-FFF2-40B4-BE49-F238E27FC236}">
                  <a16:creationId xmlns:a16="http://schemas.microsoft.com/office/drawing/2014/main" id="{67BE120D-8649-4B8A-A673-FC54A4EE2A46}"/>
                </a:ext>
              </a:extLst>
            </p:cNvPr>
            <p:cNvSpPr/>
            <p:nvPr/>
          </p:nvSpPr>
          <p:spPr>
            <a:xfrm>
              <a:off x="1110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a:extLst>
                <a:ext uri="{FF2B5EF4-FFF2-40B4-BE49-F238E27FC236}">
                  <a16:creationId xmlns:a16="http://schemas.microsoft.com/office/drawing/2014/main" id="{37F6B629-BC42-495C-9FC6-06E23E212052}"/>
                </a:ext>
              </a:extLst>
            </p:cNvPr>
            <p:cNvSpPr/>
            <p:nvPr/>
          </p:nvSpPr>
          <p:spPr>
            <a:xfrm>
              <a:off x="11289707" y="2851217"/>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75957E16-9CE1-43F7-A5AB-C551B3FB321D}"/>
                </a:ext>
              </a:extLst>
            </p:cNvPr>
            <p:cNvSpPr/>
            <p:nvPr/>
          </p:nvSpPr>
          <p:spPr>
            <a:xfrm>
              <a:off x="11484947" y="2851217"/>
              <a:ext cx="180000" cy="180000"/>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e 7">
            <a:extLst>
              <a:ext uri="{FF2B5EF4-FFF2-40B4-BE49-F238E27FC236}">
                <a16:creationId xmlns:a16="http://schemas.microsoft.com/office/drawing/2014/main" id="{C8383A52-2E29-BB69-310C-FAD323FAEE2D}"/>
              </a:ext>
            </a:extLst>
          </p:cNvPr>
          <p:cNvGrpSpPr/>
          <p:nvPr/>
        </p:nvGrpSpPr>
        <p:grpSpPr>
          <a:xfrm>
            <a:off x="2000092" y="3371473"/>
            <a:ext cx="1802342" cy="1763485"/>
            <a:chOff x="2074863" y="4658052"/>
            <a:chExt cx="1802342" cy="1763485"/>
          </a:xfrm>
        </p:grpSpPr>
        <p:grpSp>
          <p:nvGrpSpPr>
            <p:cNvPr id="2" name="Groupe 1">
              <a:extLst>
                <a:ext uri="{FF2B5EF4-FFF2-40B4-BE49-F238E27FC236}">
                  <a16:creationId xmlns:a16="http://schemas.microsoft.com/office/drawing/2014/main" id="{2546C46F-715E-EF0B-6D02-6198BA55B928}"/>
                </a:ext>
              </a:extLst>
            </p:cNvPr>
            <p:cNvGrpSpPr/>
            <p:nvPr/>
          </p:nvGrpSpPr>
          <p:grpSpPr>
            <a:xfrm>
              <a:off x="2077434" y="4658052"/>
              <a:ext cx="1799771" cy="1763485"/>
              <a:chOff x="2148114" y="3327400"/>
              <a:chExt cx="1799771" cy="1763485"/>
            </a:xfrm>
          </p:grpSpPr>
          <p:pic>
            <p:nvPicPr>
              <p:cNvPr id="4" name="Image 5">
                <a:extLst>
                  <a:ext uri="{FF2B5EF4-FFF2-40B4-BE49-F238E27FC236}">
                    <a16:creationId xmlns:a16="http://schemas.microsoft.com/office/drawing/2014/main" id="{3357B2E5-A7C2-7757-91DF-79F61DEB1E97}"/>
                  </a:ext>
                </a:extLst>
              </p:cNvPr>
              <p:cNvPicPr>
                <a:picLocks noChangeAspect="1"/>
              </p:cNvPicPr>
              <p:nvPr/>
            </p:nvPicPr>
            <p:blipFill>
              <a:blip r:embed="rId4"/>
              <a:stretch>
                <a:fillRect/>
              </a:stretch>
            </p:blipFill>
            <p:spPr>
              <a:xfrm>
                <a:off x="2148114" y="3327400"/>
                <a:ext cx="1799771" cy="1763485"/>
              </a:xfrm>
              <a:prstGeom prst="rect">
                <a:avLst/>
              </a:prstGeom>
            </p:spPr>
          </p:pic>
          <p:pic>
            <p:nvPicPr>
              <p:cNvPr id="5" name="Image 6">
                <a:extLst>
                  <a:ext uri="{FF2B5EF4-FFF2-40B4-BE49-F238E27FC236}">
                    <a16:creationId xmlns:a16="http://schemas.microsoft.com/office/drawing/2014/main" id="{7B3F0952-E1D5-94C5-CDB0-DCCB935F5833}"/>
                  </a:ext>
                </a:extLst>
              </p:cNvPr>
              <p:cNvPicPr>
                <a:picLocks noChangeAspect="1"/>
              </p:cNvPicPr>
              <p:nvPr/>
            </p:nvPicPr>
            <p:blipFill>
              <a:blip r:embed="rId5"/>
              <a:stretch>
                <a:fillRect/>
              </a:stretch>
            </p:blipFill>
            <p:spPr>
              <a:xfrm>
                <a:off x="3047395" y="4094388"/>
                <a:ext cx="243115" cy="302080"/>
              </a:xfrm>
              <a:prstGeom prst="rect">
                <a:avLst/>
              </a:prstGeom>
            </p:spPr>
          </p:pic>
        </p:grpSp>
        <p:pic>
          <p:nvPicPr>
            <p:cNvPr id="7" name="Picture 3">
              <a:extLst>
                <a:ext uri="{FF2B5EF4-FFF2-40B4-BE49-F238E27FC236}">
                  <a16:creationId xmlns:a16="http://schemas.microsoft.com/office/drawing/2014/main" id="{DD644BA5-A357-D3CE-21C7-78FED8FAF676}"/>
                </a:ext>
              </a:extLst>
            </p:cNvPr>
            <p:cNvPicPr>
              <a:picLocks noChangeAspect="1"/>
            </p:cNvPicPr>
            <p:nvPr/>
          </p:nvPicPr>
          <p:blipFill>
            <a:blip r:embed="rId6"/>
            <a:stretch>
              <a:fillRect/>
            </a:stretch>
          </p:blipFill>
          <p:spPr>
            <a:xfrm>
              <a:off x="2074863" y="4659312"/>
              <a:ext cx="828675" cy="790575"/>
            </a:xfrm>
            <a:prstGeom prst="rect">
              <a:avLst/>
            </a:prstGeom>
          </p:spPr>
        </p:pic>
      </p:grpSp>
      <p:pic>
        <p:nvPicPr>
          <p:cNvPr id="9" name="图片 12">
            <a:extLst>
              <a:ext uri="{FF2B5EF4-FFF2-40B4-BE49-F238E27FC236}">
                <a16:creationId xmlns:a16="http://schemas.microsoft.com/office/drawing/2014/main" id="{9B300E22-DDD7-E398-0B2B-21DF3DD3F63D}"/>
              </a:ext>
            </a:extLst>
          </p:cNvPr>
          <p:cNvPicPr>
            <a:picLocks noChangeAspect="1"/>
          </p:cNvPicPr>
          <p:nvPr/>
        </p:nvPicPr>
        <p:blipFill>
          <a:blip r:embed="rId7"/>
          <a:stretch>
            <a:fillRect/>
          </a:stretch>
        </p:blipFill>
        <p:spPr>
          <a:xfrm>
            <a:off x="4590682" y="2184435"/>
            <a:ext cx="898940" cy="854767"/>
          </a:xfrm>
          <a:prstGeom prst="rect">
            <a:avLst/>
          </a:prstGeom>
        </p:spPr>
      </p:pic>
      <p:pic>
        <p:nvPicPr>
          <p:cNvPr id="29" name="Image 121">
            <a:extLst>
              <a:ext uri="{FF2B5EF4-FFF2-40B4-BE49-F238E27FC236}">
                <a16:creationId xmlns:a16="http://schemas.microsoft.com/office/drawing/2014/main" id="{35F45078-26E2-404A-BDD5-46360B1B1C4D}"/>
              </a:ext>
            </a:extLst>
          </p:cNvPr>
          <p:cNvPicPr>
            <a:picLocks noChangeAspect="1"/>
          </p:cNvPicPr>
          <p:nvPr/>
        </p:nvPicPr>
        <p:blipFill>
          <a:blip r:embed="rId8"/>
          <a:stretch>
            <a:fillRect/>
          </a:stretch>
        </p:blipFill>
        <p:spPr>
          <a:xfrm>
            <a:off x="103382" y="1151540"/>
            <a:ext cx="455442" cy="429473"/>
          </a:xfrm>
          <a:prstGeom prst="rect">
            <a:avLst/>
          </a:prstGeom>
        </p:spPr>
      </p:pic>
      <p:pic>
        <p:nvPicPr>
          <p:cNvPr id="30" name="Image 10">
            <a:extLst>
              <a:ext uri="{FF2B5EF4-FFF2-40B4-BE49-F238E27FC236}">
                <a16:creationId xmlns:a16="http://schemas.microsoft.com/office/drawing/2014/main" id="{236EB21D-0E2B-4DAC-AB40-AB16776ED5BF}"/>
              </a:ext>
            </a:extLst>
          </p:cNvPr>
          <p:cNvPicPr>
            <a:picLocks noChangeAspect="1"/>
          </p:cNvPicPr>
          <p:nvPr/>
        </p:nvPicPr>
        <p:blipFill>
          <a:blip r:embed="rId9">
            <a:duotone>
              <a:schemeClr val="bg2">
                <a:shade val="45000"/>
                <a:satMod val="135000"/>
              </a:schemeClr>
              <a:prstClr val="white"/>
            </a:duotone>
          </a:blip>
          <a:stretch>
            <a:fillRect/>
          </a:stretch>
        </p:blipFill>
        <p:spPr>
          <a:xfrm>
            <a:off x="71698" y="3243661"/>
            <a:ext cx="464525" cy="443312"/>
          </a:xfrm>
          <a:prstGeom prst="rect">
            <a:avLst/>
          </a:prstGeom>
        </p:spPr>
      </p:pic>
      <p:pic>
        <p:nvPicPr>
          <p:cNvPr id="32" name="Image 124" descr="Une image contenant texte&#10;&#10;Description générée automatiquement">
            <a:extLst>
              <a:ext uri="{FF2B5EF4-FFF2-40B4-BE49-F238E27FC236}">
                <a16:creationId xmlns:a16="http://schemas.microsoft.com/office/drawing/2014/main" id="{E0CD1A29-EC4C-4259-9B9D-FA4FD131CBC4}"/>
              </a:ext>
            </a:extLst>
          </p:cNvPr>
          <p:cNvPicPr>
            <a:picLocks noChangeAspect="1"/>
          </p:cNvPicPr>
          <p:nvPr/>
        </p:nvPicPr>
        <p:blipFill>
          <a:blip r:embed="rId10"/>
          <a:stretch>
            <a:fillRect/>
          </a:stretch>
        </p:blipFill>
        <p:spPr>
          <a:xfrm>
            <a:off x="159284" y="4334466"/>
            <a:ext cx="320732" cy="396333"/>
          </a:xfrm>
          <a:prstGeom prst="rect">
            <a:avLst/>
          </a:prstGeom>
        </p:spPr>
      </p:pic>
      <p:pic>
        <p:nvPicPr>
          <p:cNvPr id="34" name="Image 2">
            <a:extLst>
              <a:ext uri="{FF2B5EF4-FFF2-40B4-BE49-F238E27FC236}">
                <a16:creationId xmlns:a16="http://schemas.microsoft.com/office/drawing/2014/main" id="{24B7FD5D-EAD7-477B-88D2-704F0BA0004A}"/>
              </a:ext>
            </a:extLst>
          </p:cNvPr>
          <p:cNvPicPr>
            <a:picLocks noChangeAspect="1"/>
          </p:cNvPicPr>
          <p:nvPr/>
        </p:nvPicPr>
        <p:blipFill>
          <a:blip r:embed="rId11"/>
          <a:stretch>
            <a:fillRect/>
          </a:stretch>
        </p:blipFill>
        <p:spPr>
          <a:xfrm>
            <a:off x="99011" y="2233010"/>
            <a:ext cx="446618" cy="467786"/>
          </a:xfrm>
          <a:prstGeom prst="rect">
            <a:avLst/>
          </a:prstGeom>
        </p:spPr>
      </p:pic>
      <p:pic>
        <p:nvPicPr>
          <p:cNvPr id="37" name="Image 36">
            <a:extLst>
              <a:ext uri="{FF2B5EF4-FFF2-40B4-BE49-F238E27FC236}">
                <a16:creationId xmlns:a16="http://schemas.microsoft.com/office/drawing/2014/main" id="{88D19611-9CC5-46E5-BF5A-C2FBBEAE3D37}"/>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38" name="Image 2">
            <a:extLst>
              <a:ext uri="{FF2B5EF4-FFF2-40B4-BE49-F238E27FC236}">
                <a16:creationId xmlns:a16="http://schemas.microsoft.com/office/drawing/2014/main" id="{EE5C64FC-F7DC-49AF-89BE-4FDA11782AB8}"/>
              </a:ext>
            </a:extLst>
          </p:cNvPr>
          <p:cNvPicPr>
            <a:picLocks noChangeAspect="1"/>
          </p:cNvPicPr>
          <p:nvPr/>
        </p:nvPicPr>
        <p:blipFill>
          <a:blip r:embed="rId13"/>
          <a:stretch>
            <a:fillRect/>
          </a:stretch>
        </p:blipFill>
        <p:spPr>
          <a:xfrm>
            <a:off x="63762" y="116006"/>
            <a:ext cx="492361" cy="464139"/>
          </a:xfrm>
          <a:prstGeom prst="rect">
            <a:avLst/>
          </a:prstGeom>
        </p:spPr>
      </p:pic>
      <p:pic>
        <p:nvPicPr>
          <p:cNvPr id="39" name="Picture 6">
            <a:extLst>
              <a:ext uri="{FF2B5EF4-FFF2-40B4-BE49-F238E27FC236}">
                <a16:creationId xmlns:a16="http://schemas.microsoft.com/office/drawing/2014/main" id="{BE869A08-33C2-47F6-A478-6FF82B7EF528}"/>
              </a:ext>
            </a:extLst>
          </p:cNvPr>
          <p:cNvPicPr>
            <a:picLocks noChangeAspect="1"/>
          </p:cNvPicPr>
          <p:nvPr/>
        </p:nvPicPr>
        <p:blipFill>
          <a:blip r:embed="rId14"/>
          <a:stretch>
            <a:fillRect/>
          </a:stretch>
        </p:blipFill>
        <p:spPr>
          <a:xfrm>
            <a:off x="152972" y="5993563"/>
            <a:ext cx="766502" cy="713851"/>
          </a:xfrm>
          <a:prstGeom prst="rect">
            <a:avLst/>
          </a:prstGeom>
        </p:spPr>
      </p:pic>
      <p:pic>
        <p:nvPicPr>
          <p:cNvPr id="6" name="图片 12">
            <a:extLst>
              <a:ext uri="{FF2B5EF4-FFF2-40B4-BE49-F238E27FC236}">
                <a16:creationId xmlns:a16="http://schemas.microsoft.com/office/drawing/2014/main" id="{A2387B1C-3275-6586-FC51-D9DA19536EF0}"/>
              </a:ext>
            </a:extLst>
          </p:cNvPr>
          <p:cNvPicPr>
            <a:picLocks noChangeAspect="1"/>
          </p:cNvPicPr>
          <p:nvPr/>
        </p:nvPicPr>
        <p:blipFill>
          <a:blip r:embed="rId7"/>
          <a:stretch>
            <a:fillRect/>
          </a:stretch>
        </p:blipFill>
        <p:spPr>
          <a:xfrm>
            <a:off x="6950029" y="3654548"/>
            <a:ext cx="898940" cy="854767"/>
          </a:xfrm>
          <a:prstGeom prst="rect">
            <a:avLst/>
          </a:prstGeom>
        </p:spPr>
      </p:pic>
      <p:grpSp>
        <p:nvGrpSpPr>
          <p:cNvPr id="11" name="Groupe 10">
            <a:extLst>
              <a:ext uri="{FF2B5EF4-FFF2-40B4-BE49-F238E27FC236}">
                <a16:creationId xmlns:a16="http://schemas.microsoft.com/office/drawing/2014/main" id="{CB2743FD-EB77-55E7-AFF3-B642EB4DB9FD}"/>
              </a:ext>
            </a:extLst>
          </p:cNvPr>
          <p:cNvGrpSpPr/>
          <p:nvPr/>
        </p:nvGrpSpPr>
        <p:grpSpPr>
          <a:xfrm>
            <a:off x="5038702" y="3371473"/>
            <a:ext cx="1802342" cy="1763485"/>
            <a:chOff x="2074863" y="4658052"/>
            <a:chExt cx="1802342" cy="1763485"/>
          </a:xfrm>
        </p:grpSpPr>
        <p:grpSp>
          <p:nvGrpSpPr>
            <p:cNvPr id="13" name="Groupe 12">
              <a:extLst>
                <a:ext uri="{FF2B5EF4-FFF2-40B4-BE49-F238E27FC236}">
                  <a16:creationId xmlns:a16="http://schemas.microsoft.com/office/drawing/2014/main" id="{F6281ED7-0037-F8FB-CFB1-05B91467BE1E}"/>
                </a:ext>
              </a:extLst>
            </p:cNvPr>
            <p:cNvGrpSpPr/>
            <p:nvPr/>
          </p:nvGrpSpPr>
          <p:grpSpPr>
            <a:xfrm>
              <a:off x="2077434" y="4658052"/>
              <a:ext cx="1799771" cy="1763485"/>
              <a:chOff x="2148114" y="3327400"/>
              <a:chExt cx="1799771" cy="1763485"/>
            </a:xfrm>
          </p:grpSpPr>
          <p:pic>
            <p:nvPicPr>
              <p:cNvPr id="18" name="Image 5">
                <a:extLst>
                  <a:ext uri="{FF2B5EF4-FFF2-40B4-BE49-F238E27FC236}">
                    <a16:creationId xmlns:a16="http://schemas.microsoft.com/office/drawing/2014/main" id="{B118D8AB-7BF2-92A5-30F7-43BF6C45A4E4}"/>
                  </a:ext>
                </a:extLst>
              </p:cNvPr>
              <p:cNvPicPr>
                <a:picLocks noChangeAspect="1"/>
              </p:cNvPicPr>
              <p:nvPr/>
            </p:nvPicPr>
            <p:blipFill>
              <a:blip r:embed="rId4"/>
              <a:stretch>
                <a:fillRect/>
              </a:stretch>
            </p:blipFill>
            <p:spPr>
              <a:xfrm>
                <a:off x="2148114" y="3327400"/>
                <a:ext cx="1799771" cy="1763485"/>
              </a:xfrm>
              <a:prstGeom prst="rect">
                <a:avLst/>
              </a:prstGeom>
            </p:spPr>
          </p:pic>
          <p:pic>
            <p:nvPicPr>
              <p:cNvPr id="20" name="Image 6">
                <a:extLst>
                  <a:ext uri="{FF2B5EF4-FFF2-40B4-BE49-F238E27FC236}">
                    <a16:creationId xmlns:a16="http://schemas.microsoft.com/office/drawing/2014/main" id="{1DB10EF9-ACBC-F591-44AC-4D8B69AF25F0}"/>
                  </a:ext>
                </a:extLst>
              </p:cNvPr>
              <p:cNvPicPr>
                <a:picLocks noChangeAspect="1"/>
              </p:cNvPicPr>
              <p:nvPr/>
            </p:nvPicPr>
            <p:blipFill>
              <a:blip r:embed="rId5"/>
              <a:stretch>
                <a:fillRect/>
              </a:stretch>
            </p:blipFill>
            <p:spPr>
              <a:xfrm>
                <a:off x="3047395" y="4094388"/>
                <a:ext cx="243115" cy="302080"/>
              </a:xfrm>
              <a:prstGeom prst="rect">
                <a:avLst/>
              </a:prstGeom>
            </p:spPr>
          </p:pic>
        </p:grpSp>
        <p:pic>
          <p:nvPicPr>
            <p:cNvPr id="17" name="Picture 3">
              <a:extLst>
                <a:ext uri="{FF2B5EF4-FFF2-40B4-BE49-F238E27FC236}">
                  <a16:creationId xmlns:a16="http://schemas.microsoft.com/office/drawing/2014/main" id="{0F8C4C86-11FC-CB3F-7DF7-0C6FB5CA7992}"/>
                </a:ext>
              </a:extLst>
            </p:cNvPr>
            <p:cNvPicPr>
              <a:picLocks noChangeAspect="1"/>
            </p:cNvPicPr>
            <p:nvPr/>
          </p:nvPicPr>
          <p:blipFill>
            <a:blip r:embed="rId6"/>
            <a:stretch>
              <a:fillRect/>
            </a:stretch>
          </p:blipFill>
          <p:spPr>
            <a:xfrm>
              <a:off x="2074863" y="4659312"/>
              <a:ext cx="828675" cy="790575"/>
            </a:xfrm>
            <a:prstGeom prst="rect">
              <a:avLst/>
            </a:prstGeom>
          </p:spPr>
        </p:pic>
      </p:grpSp>
      <p:sp>
        <p:nvSpPr>
          <p:cNvPr id="22" name="ZoneTexte 21">
            <a:extLst>
              <a:ext uri="{FF2B5EF4-FFF2-40B4-BE49-F238E27FC236}">
                <a16:creationId xmlns:a16="http://schemas.microsoft.com/office/drawing/2014/main" id="{1A6341C3-09E9-115B-0AFA-C443D437B3A2}"/>
              </a:ext>
            </a:extLst>
          </p:cNvPr>
          <p:cNvSpPr txBox="1"/>
          <p:nvPr/>
        </p:nvSpPr>
        <p:spPr>
          <a:xfrm>
            <a:off x="6500196" y="5612041"/>
            <a:ext cx="985081" cy="369332"/>
          </a:xfrm>
          <a:prstGeom prst="rect">
            <a:avLst/>
          </a:prstGeom>
          <a:noFill/>
        </p:spPr>
        <p:txBody>
          <a:bodyPr wrap="square" rtlCol="0">
            <a:spAutoFit/>
          </a:bodyPr>
          <a:lstStyle/>
          <a:p>
            <a:pPr algn="ctr"/>
            <a:r>
              <a:rPr lang="en-US" b="1">
                <a:solidFill>
                  <a:srgbClr val="FF0000"/>
                </a:solidFill>
                <a:latin typeface="Avenir Next LT Pro" panose="020B0504020202020204" pitchFamily="34" charset="0"/>
              </a:rPr>
              <a:t>1m</a:t>
            </a:r>
          </a:p>
        </p:txBody>
      </p:sp>
    </p:spTree>
    <p:extLst>
      <p:ext uri="{BB962C8B-B14F-4D97-AF65-F5344CB8AC3E}">
        <p14:creationId xmlns:p14="http://schemas.microsoft.com/office/powerpoint/2010/main" val="113705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0"/>
                                  </p:stCondLst>
                                  <p:childTnLst>
                                    <p:animMotion origin="layout" path="M -6.25E-7 1.11111E-6 L 0.25 1.11111E-6 " pathEditMode="relative" rAng="0" ptsTypes="AA">
                                      <p:cBhvr>
                                        <p:cTn id="6" dur="2000" fill="hold"/>
                                        <p:tgtEl>
                                          <p:spTgt spid="8"/>
                                        </p:tgtEl>
                                        <p:attrNameLst>
                                          <p:attrName>ppt_x</p:attrName>
                                          <p:attrName>ppt_y</p:attrName>
                                        </p:attrNameLst>
                                      </p:cBhvr>
                                      <p:rCtr x="12500" y="0"/>
                                    </p:animMotion>
                                  </p:childTnLst>
                                </p:cTn>
                              </p:par>
                              <p:par>
                                <p:cTn id="7" presetID="50" presetClass="path" presetSubtype="0" fill="hold" nodeType="withEffect">
                                  <p:stCondLst>
                                    <p:cond delay="0"/>
                                  </p:stCondLst>
                                  <p:childTnLst>
                                    <p:animMotion origin="layout" path="M 0.00065 -0.00833 L 0.09701 -0.00833 C 0.13997 -0.00833 0.19349 0.05255 0.19349 0.10278 L 0.19349 0.21435 " pathEditMode="relative" rAng="0" ptsTypes="AAAA">
                                      <p:cBhvr>
                                        <p:cTn id="8" dur="2000" fill="hold"/>
                                        <p:tgtEl>
                                          <p:spTgt spid="9"/>
                                        </p:tgtEl>
                                        <p:attrNameLst>
                                          <p:attrName>ppt_x</p:attrName>
                                          <p:attrName>ppt_y</p:attrName>
                                        </p:attrNameLst>
                                      </p:cBhvr>
                                      <p:rCtr x="9635" y="11134"/>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2000"/>
                            </p:stCondLst>
                            <p:childTnLst>
                              <p:par>
                                <p:cTn id="15" presetID="36" presetClass="path" presetSubtype="0" accel="50000" decel="50000" fill="hold" nodeType="afterEffect">
                                  <p:stCondLst>
                                    <p:cond delay="1000"/>
                                  </p:stCondLst>
                                  <p:childTnLst>
                                    <p:animMotion origin="layout" path="M 0 0 L 0 0.125 C 0 0.181 0.069 0.25 0.125 0.25 L 0.25 0.25 E" pathEditMode="relative" ptsTypes="">
                                      <p:cBhvr>
                                        <p:cTn id="16" dur="1500" fill="hold"/>
                                        <p:tgtEl>
                                          <p:spTgt spid="6"/>
                                        </p:tgtEl>
                                        <p:attrNameLst>
                                          <p:attrName>ppt_x</p:attrName>
                                          <p:attrName>ppt_y</p:attrName>
                                        </p:attrNameLst>
                                      </p:cBhvr>
                                    </p:animMotion>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63" presetClass="path" presetSubtype="0" fill="hold" nodeType="withEffect">
                                  <p:stCondLst>
                                    <p:cond delay="1500"/>
                                  </p:stCondLst>
                                  <p:childTnLst>
                                    <p:animMotion origin="layout" path="M 6.25E-7 1.11111E-6 L 0.25 1.11111E-6 " pathEditMode="relative" rAng="0" ptsTypes="AA">
                                      <p:cBhvr>
                                        <p:cTn id="22" dur="2000" fill="hold"/>
                                        <p:tgtEl>
                                          <p:spTgt spid="1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23</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5</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23</a:t>
            </a:fld>
            <a:endParaRPr lang="fr-FR" sz="2000" b="1">
              <a:latin typeface="Avenir Next LT Pro"/>
            </a:endParaRPr>
          </a:p>
        </p:txBody>
      </p:sp>
      <p:sp>
        <p:nvSpPr>
          <p:cNvPr id="3" name="TextBox 4">
            <a:extLst>
              <a:ext uri="{FF2B5EF4-FFF2-40B4-BE49-F238E27FC236}">
                <a16:creationId xmlns:a16="http://schemas.microsoft.com/office/drawing/2014/main" id="{56A07EF1-682A-2AE4-ABED-DDB587BD3054}"/>
              </a:ext>
            </a:extLst>
          </p:cNvPr>
          <p:cNvSpPr txBox="1"/>
          <p:nvPr/>
        </p:nvSpPr>
        <p:spPr>
          <a:xfrm>
            <a:off x="1774739" y="1145790"/>
            <a:ext cx="9182984" cy="461665"/>
          </a:xfrm>
          <a:prstGeom prst="rect">
            <a:avLst/>
          </a:prstGeom>
          <a:solidFill>
            <a:srgbClr val="BFCBDB">
              <a:alpha val="63137"/>
            </a:srgb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en-US" sz="2400" b="1">
                <a:solidFill>
                  <a:srgbClr val="22A0C9"/>
                </a:solidFill>
                <a:latin typeface="Avenir Next LT Pro"/>
                <a:ea typeface="+mn-lt"/>
                <a:cs typeface="+mn-lt"/>
              </a:rPr>
              <a:t>User Story 3</a:t>
            </a:r>
            <a:r>
              <a:rPr lang="en-US" sz="2400">
                <a:solidFill>
                  <a:schemeClr val="tx2"/>
                </a:solidFill>
                <a:latin typeface="Avenir Next LT Pro"/>
                <a:ea typeface="+mn-lt"/>
                <a:cs typeface="+mn-lt"/>
              </a:rPr>
              <a:t>: Test in </a:t>
            </a:r>
            <a:r>
              <a:rPr lang="en-US" sz="2400" b="1">
                <a:solidFill>
                  <a:schemeClr val="tx2"/>
                </a:solidFill>
                <a:latin typeface="Avenir Next LT Pro"/>
                <a:ea typeface="+mn-lt"/>
                <a:cs typeface="+mn-lt"/>
              </a:rPr>
              <a:t>real environment</a:t>
            </a:r>
            <a:endParaRPr lang="en-US" sz="2400">
              <a:solidFill>
                <a:schemeClr val="tx2"/>
              </a:solidFill>
              <a:latin typeface="Avenir Next LT Pro"/>
              <a:ea typeface="+mn-lt"/>
              <a:cs typeface="+mn-lt"/>
            </a:endParaRPr>
          </a:p>
        </p:txBody>
      </p:sp>
      <p:sp>
        <p:nvSpPr>
          <p:cNvPr id="12" name="ZoneTexte 11">
            <a:extLst>
              <a:ext uri="{FF2B5EF4-FFF2-40B4-BE49-F238E27FC236}">
                <a16:creationId xmlns:a16="http://schemas.microsoft.com/office/drawing/2014/main" id="{98F10456-DE79-4C8E-1F98-8F47A267F764}"/>
              </a:ext>
            </a:extLst>
          </p:cNvPr>
          <p:cNvSpPr txBox="1"/>
          <p:nvPr/>
        </p:nvSpPr>
        <p:spPr>
          <a:xfrm>
            <a:off x="2610885" y="2973346"/>
            <a:ext cx="2940643" cy="1754326"/>
          </a:xfrm>
          <a:prstGeom prst="rect">
            <a:avLst/>
          </a:prstGeom>
          <a:solidFill>
            <a:schemeClr val="tx1">
              <a:lumMod val="10000"/>
              <a:lumOff val="90000"/>
            </a:schemeClr>
          </a:solidFill>
        </p:spPr>
        <p:txBody>
          <a:bodyPr wrap="square" lIns="91440" tIns="45720" rIns="91440" bIns="45720" rtlCol="0" anchor="t">
            <a:spAutoFit/>
          </a:bodyPr>
          <a:lstStyle/>
          <a:p>
            <a:pPr algn="ctr"/>
            <a:endParaRPr lang="en-US" altLang="zh-CN">
              <a:latin typeface="Avenir Next LT Pro"/>
            </a:endParaRPr>
          </a:p>
          <a:p>
            <a:pPr algn="ctr"/>
            <a:r>
              <a:rPr lang="en-US" altLang="zh-CN">
                <a:latin typeface="Avenir Next LT Pro"/>
              </a:rPr>
              <a:t>Install a real test environment in front of the GEI on approximately </a:t>
            </a:r>
            <a:r>
              <a:rPr lang="en-US" altLang="zh-CN" b="1">
                <a:latin typeface="Avenir Next LT Pro"/>
              </a:rPr>
              <a:t>20m</a:t>
            </a:r>
            <a:r>
              <a:rPr lang="en-US" altLang="zh-CN">
                <a:latin typeface="Avenir Next LT Pro"/>
              </a:rPr>
              <a:t> of road</a:t>
            </a:r>
          </a:p>
          <a:p>
            <a:pPr algn="ctr"/>
            <a:endParaRPr lang="en-US" altLang="zh-CN">
              <a:latin typeface="Avenir Next LT Pro"/>
            </a:endParaRPr>
          </a:p>
        </p:txBody>
      </p:sp>
      <p:sp>
        <p:nvSpPr>
          <p:cNvPr id="14" name="ZoneTexte 13">
            <a:extLst>
              <a:ext uri="{FF2B5EF4-FFF2-40B4-BE49-F238E27FC236}">
                <a16:creationId xmlns:a16="http://schemas.microsoft.com/office/drawing/2014/main" id="{56651DD6-8744-C43F-5CB2-E0AD20A648E4}"/>
              </a:ext>
            </a:extLst>
          </p:cNvPr>
          <p:cNvSpPr txBox="1"/>
          <p:nvPr/>
        </p:nvSpPr>
        <p:spPr>
          <a:xfrm>
            <a:off x="7100807" y="2696347"/>
            <a:ext cx="3019586" cy="2308324"/>
          </a:xfrm>
          <a:prstGeom prst="rect">
            <a:avLst/>
          </a:prstGeom>
          <a:solidFill>
            <a:schemeClr val="tx1">
              <a:lumMod val="10000"/>
              <a:lumOff val="90000"/>
            </a:schemeClr>
          </a:solidFill>
        </p:spPr>
        <p:txBody>
          <a:bodyPr wrap="square" lIns="91440" tIns="45720" rIns="91440" bIns="45720" rtlCol="0" anchor="t">
            <a:spAutoFit/>
          </a:bodyPr>
          <a:lstStyle/>
          <a:p>
            <a:pPr algn="ctr"/>
            <a:endParaRPr lang="en-US" altLang="zh-CN">
              <a:latin typeface="Avenir Next LT Pro"/>
            </a:endParaRPr>
          </a:p>
          <a:p>
            <a:pPr algn="ctr"/>
            <a:r>
              <a:rPr lang="en-US" altLang="zh-CN">
                <a:latin typeface="Avenir Next LT Pro"/>
              </a:rPr>
              <a:t>Ensure all requirements are respected : </a:t>
            </a:r>
          </a:p>
          <a:p>
            <a:pPr algn="ctr"/>
            <a:endParaRPr lang="en-US" altLang="zh-CN">
              <a:latin typeface="Avenir Next LT Pro"/>
            </a:endParaRPr>
          </a:p>
          <a:p>
            <a:pPr marL="285750" indent="-285750" algn="ctr">
              <a:buFontTx/>
              <a:buChar char="-"/>
            </a:pPr>
            <a:r>
              <a:rPr lang="en-US" altLang="zh-CN">
                <a:latin typeface="Avenir Next LT Pro"/>
              </a:rPr>
              <a:t>Steering angle </a:t>
            </a:r>
            <a:r>
              <a:rPr lang="en-US" altLang="zh-CN" b="1">
                <a:latin typeface="Avenir Next LT Pro"/>
              </a:rPr>
              <a:t>&lt; 10°</a:t>
            </a:r>
          </a:p>
          <a:p>
            <a:pPr marL="285750" indent="-285750" algn="ctr">
              <a:buFontTx/>
              <a:buChar char="-"/>
            </a:pPr>
            <a:r>
              <a:rPr lang="en-US" altLang="zh-CN" b="1">
                <a:latin typeface="Avenir Next LT Pro"/>
              </a:rPr>
              <a:t>React</a:t>
            </a:r>
            <a:r>
              <a:rPr lang="en-US" altLang="zh-CN">
                <a:latin typeface="Avenir Next LT Pro"/>
              </a:rPr>
              <a:t> as soon as the</a:t>
            </a:r>
          </a:p>
          <a:p>
            <a:pPr algn="ctr"/>
            <a:r>
              <a:rPr lang="en-US" altLang="zh-CN">
                <a:latin typeface="Avenir Next LT Pro"/>
              </a:rPr>
              <a:t>sign is reached</a:t>
            </a:r>
          </a:p>
          <a:p>
            <a:pPr marL="285750" indent="-285750" algn="ctr">
              <a:buFontTx/>
              <a:buChar char="-"/>
            </a:pPr>
            <a:endParaRPr lang="en-US" altLang="zh-CN">
              <a:latin typeface="Avenir Next LT Pro"/>
            </a:endParaRPr>
          </a:p>
        </p:txBody>
      </p:sp>
      <p:sp>
        <p:nvSpPr>
          <p:cNvPr id="19" name="Rectangle 18">
            <a:extLst>
              <a:ext uri="{FF2B5EF4-FFF2-40B4-BE49-F238E27FC236}">
                <a16:creationId xmlns:a16="http://schemas.microsoft.com/office/drawing/2014/main" id="{49AD946C-F8B1-1613-0353-8A4AE6241362}"/>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Picture 2">
            <a:extLst>
              <a:ext uri="{FF2B5EF4-FFF2-40B4-BE49-F238E27FC236}">
                <a16:creationId xmlns:a16="http://schemas.microsoft.com/office/drawing/2014/main" id="{D6D41B6D-8B0D-C871-512E-7C38AD4F69D1}"/>
              </a:ext>
            </a:extLst>
          </p:cNvPr>
          <p:cNvPicPr>
            <a:picLocks noChangeAspect="1"/>
          </p:cNvPicPr>
          <p:nvPr/>
        </p:nvPicPr>
        <p:blipFill>
          <a:blip r:embed="rId3"/>
          <a:stretch>
            <a:fillRect/>
          </a:stretch>
        </p:blipFill>
        <p:spPr>
          <a:xfrm>
            <a:off x="87388" y="6236245"/>
            <a:ext cx="464525" cy="472941"/>
          </a:xfrm>
          <a:prstGeom prst="rect">
            <a:avLst/>
          </a:prstGeom>
        </p:spPr>
      </p:pic>
      <p:sp>
        <p:nvSpPr>
          <p:cNvPr id="49" name="Ellipse 48">
            <a:extLst>
              <a:ext uri="{FF2B5EF4-FFF2-40B4-BE49-F238E27FC236}">
                <a16:creationId xmlns:a16="http://schemas.microsoft.com/office/drawing/2014/main" id="{C22954A2-F73E-F9C3-12B8-581C32D114B9}"/>
              </a:ext>
            </a:extLst>
          </p:cNvPr>
          <p:cNvSpPr/>
          <p:nvPr/>
        </p:nvSpPr>
        <p:spPr>
          <a:xfrm>
            <a:off x="0" y="5796707"/>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28">
            <a:extLst>
              <a:ext uri="{FF2B5EF4-FFF2-40B4-BE49-F238E27FC236}">
                <a16:creationId xmlns:a16="http://schemas.microsoft.com/office/drawing/2014/main" id="{7D5F44A8-D84E-00D3-E5D6-CFC77E8962C6}"/>
              </a:ext>
            </a:extLst>
          </p:cNvPr>
          <p:cNvGrpSpPr/>
          <p:nvPr/>
        </p:nvGrpSpPr>
        <p:grpSpPr>
          <a:xfrm>
            <a:off x="5999403" y="1842840"/>
            <a:ext cx="555240" cy="180000"/>
            <a:chOff x="5999403" y="1754350"/>
            <a:chExt cx="555240" cy="180000"/>
          </a:xfrm>
        </p:grpSpPr>
        <p:sp>
          <p:nvSpPr>
            <p:cNvPr id="7" name="Ellipse 29">
              <a:extLst>
                <a:ext uri="{FF2B5EF4-FFF2-40B4-BE49-F238E27FC236}">
                  <a16:creationId xmlns:a16="http://schemas.microsoft.com/office/drawing/2014/main" id="{94E74157-2012-AAA1-86ED-5C9B31441FC7}"/>
                </a:ext>
              </a:extLst>
            </p:cNvPr>
            <p:cNvSpPr/>
            <p:nvPr/>
          </p:nvSpPr>
          <p:spPr>
            <a:xfrm>
              <a:off x="5999403" y="1754350"/>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Ellipse 31">
              <a:extLst>
                <a:ext uri="{FF2B5EF4-FFF2-40B4-BE49-F238E27FC236}">
                  <a16:creationId xmlns:a16="http://schemas.microsoft.com/office/drawing/2014/main" id="{91246925-DAB3-DB02-5E06-D1E5D1413E63}"/>
                </a:ext>
              </a:extLst>
            </p:cNvPr>
            <p:cNvSpPr/>
            <p:nvPr/>
          </p:nvSpPr>
          <p:spPr>
            <a:xfrm>
              <a:off x="6179403" y="1754350"/>
              <a:ext cx="180000" cy="180000"/>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Ellipse 33">
              <a:extLst>
                <a:ext uri="{FF2B5EF4-FFF2-40B4-BE49-F238E27FC236}">
                  <a16:creationId xmlns:a16="http://schemas.microsoft.com/office/drawing/2014/main" id="{2932EECA-FA3B-B8E4-7850-9FC5DDDC1BF6}"/>
                </a:ext>
              </a:extLst>
            </p:cNvPr>
            <p:cNvSpPr/>
            <p:nvPr/>
          </p:nvSpPr>
          <p:spPr>
            <a:xfrm>
              <a:off x="6374643" y="1754350"/>
              <a:ext cx="180000" cy="180000"/>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9" name="Image 121">
            <a:extLst>
              <a:ext uri="{FF2B5EF4-FFF2-40B4-BE49-F238E27FC236}">
                <a16:creationId xmlns:a16="http://schemas.microsoft.com/office/drawing/2014/main" id="{80247E6D-72FC-46CF-A00A-D993DF60F0D4}"/>
              </a:ext>
            </a:extLst>
          </p:cNvPr>
          <p:cNvPicPr>
            <a:picLocks noChangeAspect="1"/>
          </p:cNvPicPr>
          <p:nvPr/>
        </p:nvPicPr>
        <p:blipFill>
          <a:blip r:embed="rId4"/>
          <a:stretch>
            <a:fillRect/>
          </a:stretch>
        </p:blipFill>
        <p:spPr>
          <a:xfrm>
            <a:off x="103382" y="1151540"/>
            <a:ext cx="455442" cy="429473"/>
          </a:xfrm>
          <a:prstGeom prst="rect">
            <a:avLst/>
          </a:prstGeom>
        </p:spPr>
      </p:pic>
      <p:pic>
        <p:nvPicPr>
          <p:cNvPr id="30" name="Image 10">
            <a:extLst>
              <a:ext uri="{FF2B5EF4-FFF2-40B4-BE49-F238E27FC236}">
                <a16:creationId xmlns:a16="http://schemas.microsoft.com/office/drawing/2014/main" id="{DF0D7D47-7B1C-4DA6-9ADE-18BAE00C4F30}"/>
              </a:ext>
            </a:extLst>
          </p:cNvPr>
          <p:cNvPicPr>
            <a:picLocks noChangeAspect="1"/>
          </p:cNvPicPr>
          <p:nvPr/>
        </p:nvPicPr>
        <p:blipFill>
          <a:blip r:embed="rId5">
            <a:duotone>
              <a:schemeClr val="bg2">
                <a:shade val="45000"/>
                <a:satMod val="135000"/>
              </a:schemeClr>
              <a:prstClr val="white"/>
            </a:duotone>
          </a:blip>
          <a:stretch>
            <a:fillRect/>
          </a:stretch>
        </p:blipFill>
        <p:spPr>
          <a:xfrm>
            <a:off x="71698" y="3243661"/>
            <a:ext cx="464525" cy="443312"/>
          </a:xfrm>
          <a:prstGeom prst="rect">
            <a:avLst/>
          </a:prstGeom>
        </p:spPr>
      </p:pic>
      <p:pic>
        <p:nvPicPr>
          <p:cNvPr id="32" name="Image 124" descr="Une image contenant texte&#10;&#10;Description générée automatiquement">
            <a:extLst>
              <a:ext uri="{FF2B5EF4-FFF2-40B4-BE49-F238E27FC236}">
                <a16:creationId xmlns:a16="http://schemas.microsoft.com/office/drawing/2014/main" id="{611D8B37-EF42-4663-9FA1-47C03E6F4E68}"/>
              </a:ext>
            </a:extLst>
          </p:cNvPr>
          <p:cNvPicPr>
            <a:picLocks noChangeAspect="1"/>
          </p:cNvPicPr>
          <p:nvPr/>
        </p:nvPicPr>
        <p:blipFill>
          <a:blip r:embed="rId6"/>
          <a:stretch>
            <a:fillRect/>
          </a:stretch>
        </p:blipFill>
        <p:spPr>
          <a:xfrm>
            <a:off x="159284" y="4334466"/>
            <a:ext cx="320732" cy="396333"/>
          </a:xfrm>
          <a:prstGeom prst="rect">
            <a:avLst/>
          </a:prstGeom>
        </p:spPr>
      </p:pic>
      <p:pic>
        <p:nvPicPr>
          <p:cNvPr id="34" name="Image 2">
            <a:extLst>
              <a:ext uri="{FF2B5EF4-FFF2-40B4-BE49-F238E27FC236}">
                <a16:creationId xmlns:a16="http://schemas.microsoft.com/office/drawing/2014/main" id="{626EE874-D6E1-4CBA-9D07-3CE259826CFE}"/>
              </a:ext>
            </a:extLst>
          </p:cNvPr>
          <p:cNvPicPr>
            <a:picLocks noChangeAspect="1"/>
          </p:cNvPicPr>
          <p:nvPr/>
        </p:nvPicPr>
        <p:blipFill>
          <a:blip r:embed="rId7"/>
          <a:stretch>
            <a:fillRect/>
          </a:stretch>
        </p:blipFill>
        <p:spPr>
          <a:xfrm>
            <a:off x="99011" y="2233010"/>
            <a:ext cx="446618" cy="467786"/>
          </a:xfrm>
          <a:prstGeom prst="rect">
            <a:avLst/>
          </a:prstGeom>
        </p:spPr>
      </p:pic>
      <p:pic>
        <p:nvPicPr>
          <p:cNvPr id="35" name="Image 34">
            <a:extLst>
              <a:ext uri="{FF2B5EF4-FFF2-40B4-BE49-F238E27FC236}">
                <a16:creationId xmlns:a16="http://schemas.microsoft.com/office/drawing/2014/main" id="{B7FB7297-7E32-452E-9807-6EF82981FB2F}"/>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37" name="Image 2">
            <a:extLst>
              <a:ext uri="{FF2B5EF4-FFF2-40B4-BE49-F238E27FC236}">
                <a16:creationId xmlns:a16="http://schemas.microsoft.com/office/drawing/2014/main" id="{C354E969-6F89-4413-9AF9-503520E0EBB7}"/>
              </a:ext>
            </a:extLst>
          </p:cNvPr>
          <p:cNvPicPr>
            <a:picLocks noChangeAspect="1"/>
          </p:cNvPicPr>
          <p:nvPr/>
        </p:nvPicPr>
        <p:blipFill>
          <a:blip r:embed="rId9"/>
          <a:stretch>
            <a:fillRect/>
          </a:stretch>
        </p:blipFill>
        <p:spPr>
          <a:xfrm>
            <a:off x="63762" y="116006"/>
            <a:ext cx="492361" cy="464139"/>
          </a:xfrm>
          <a:prstGeom prst="rect">
            <a:avLst/>
          </a:prstGeom>
        </p:spPr>
      </p:pic>
      <p:pic>
        <p:nvPicPr>
          <p:cNvPr id="38" name="Picture 6">
            <a:extLst>
              <a:ext uri="{FF2B5EF4-FFF2-40B4-BE49-F238E27FC236}">
                <a16:creationId xmlns:a16="http://schemas.microsoft.com/office/drawing/2014/main" id="{58F238DF-F595-45D0-9AF1-86D12E3572F8}"/>
              </a:ext>
            </a:extLst>
          </p:cNvPr>
          <p:cNvPicPr>
            <a:picLocks noChangeAspect="1"/>
          </p:cNvPicPr>
          <p:nvPr/>
        </p:nvPicPr>
        <p:blipFill>
          <a:blip r:embed="rId10"/>
          <a:stretch>
            <a:fillRect/>
          </a:stretch>
        </p:blipFill>
        <p:spPr>
          <a:xfrm>
            <a:off x="152972" y="5993563"/>
            <a:ext cx="766502" cy="713851"/>
          </a:xfrm>
          <a:prstGeom prst="rect">
            <a:avLst/>
          </a:prstGeom>
        </p:spPr>
      </p:pic>
    </p:spTree>
    <p:extLst>
      <p:ext uri="{BB962C8B-B14F-4D97-AF65-F5344CB8AC3E}">
        <p14:creationId xmlns:p14="http://schemas.microsoft.com/office/powerpoint/2010/main" val="367601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uvrir la photo">
            <a:extLst>
              <a:ext uri="{FF2B5EF4-FFF2-40B4-BE49-F238E27FC236}">
                <a16:creationId xmlns:a16="http://schemas.microsoft.com/office/drawing/2014/main" id="{9DDEF212-62C1-73E9-2479-9A26B258F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8"/>
            <a:ext cx="12192000" cy="686225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0">
            <a:extLst>
              <a:ext uri="{FF2B5EF4-FFF2-40B4-BE49-F238E27FC236}">
                <a16:creationId xmlns:a16="http://schemas.microsoft.com/office/drawing/2014/main" id="{B25BE36A-0165-D172-230B-5629AEB5E916}"/>
              </a:ext>
            </a:extLst>
          </p:cNvPr>
          <p:cNvGrpSpPr/>
          <p:nvPr/>
        </p:nvGrpSpPr>
        <p:grpSpPr>
          <a:xfrm>
            <a:off x="8595231" y="3759200"/>
            <a:ext cx="688977" cy="1497012"/>
            <a:chOff x="8595231" y="3407568"/>
            <a:chExt cx="890145" cy="1848644"/>
          </a:xfrm>
        </p:grpSpPr>
        <p:sp>
          <p:nvSpPr>
            <p:cNvPr id="4" name="Rectangle 3">
              <a:extLst>
                <a:ext uri="{FF2B5EF4-FFF2-40B4-BE49-F238E27FC236}">
                  <a16:creationId xmlns:a16="http://schemas.microsoft.com/office/drawing/2014/main" id="{C3104FD1-10AD-F229-94D3-EC5F2A8EC3EC}"/>
                </a:ext>
              </a:extLst>
            </p:cNvPr>
            <p:cNvSpPr/>
            <p:nvPr/>
          </p:nvSpPr>
          <p:spPr>
            <a:xfrm>
              <a:off x="8982646" y="3948112"/>
              <a:ext cx="101600" cy="1308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2C8DA213-6149-E0FD-8787-7BC589F77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231" y="3407568"/>
              <a:ext cx="890145" cy="881062"/>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8" name="Groupe 7">
            <a:extLst>
              <a:ext uri="{FF2B5EF4-FFF2-40B4-BE49-F238E27FC236}">
                <a16:creationId xmlns:a16="http://schemas.microsoft.com/office/drawing/2014/main" id="{20E84F52-D18E-D6FA-5802-C7AE0C1BEF2B}"/>
              </a:ext>
            </a:extLst>
          </p:cNvPr>
          <p:cNvGrpSpPr/>
          <p:nvPr/>
        </p:nvGrpSpPr>
        <p:grpSpPr>
          <a:xfrm>
            <a:off x="2005441" y="3644900"/>
            <a:ext cx="780972" cy="1673224"/>
            <a:chOff x="2510409" y="3429000"/>
            <a:chExt cx="828675" cy="1871662"/>
          </a:xfrm>
        </p:grpSpPr>
        <p:sp>
          <p:nvSpPr>
            <p:cNvPr id="5" name="Rectangle 4">
              <a:extLst>
                <a:ext uri="{FF2B5EF4-FFF2-40B4-BE49-F238E27FC236}">
                  <a16:creationId xmlns:a16="http://schemas.microsoft.com/office/drawing/2014/main" id="{6C9408E9-A4C2-BD06-F628-87A7D2D73813}"/>
                </a:ext>
              </a:extLst>
            </p:cNvPr>
            <p:cNvSpPr/>
            <p:nvPr/>
          </p:nvSpPr>
          <p:spPr>
            <a:xfrm>
              <a:off x="2873947" y="3992562"/>
              <a:ext cx="101600" cy="1308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CAD49363-762A-1EF6-9904-56B7758F5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409" y="3429000"/>
              <a:ext cx="828675" cy="838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a:extLst>
              <a:ext uri="{FF2B5EF4-FFF2-40B4-BE49-F238E27FC236}">
                <a16:creationId xmlns:a16="http://schemas.microsoft.com/office/drawing/2014/main" id="{DC6E9C99-DD65-F552-1AEF-2B564140A8C1}"/>
              </a:ext>
            </a:extLst>
          </p:cNvPr>
          <p:cNvGrpSpPr/>
          <p:nvPr/>
        </p:nvGrpSpPr>
        <p:grpSpPr>
          <a:xfrm>
            <a:off x="6890398" y="3722031"/>
            <a:ext cx="663065" cy="1498600"/>
            <a:chOff x="6791039" y="3500437"/>
            <a:chExt cx="790575" cy="1757363"/>
          </a:xfrm>
        </p:grpSpPr>
        <p:sp>
          <p:nvSpPr>
            <p:cNvPr id="7" name="Rectangle 6">
              <a:extLst>
                <a:ext uri="{FF2B5EF4-FFF2-40B4-BE49-F238E27FC236}">
                  <a16:creationId xmlns:a16="http://schemas.microsoft.com/office/drawing/2014/main" id="{A99C228A-1C3C-6E3B-8C2D-A129EB331FE6}"/>
                </a:ext>
              </a:extLst>
            </p:cNvPr>
            <p:cNvSpPr/>
            <p:nvPr/>
          </p:nvSpPr>
          <p:spPr>
            <a:xfrm>
              <a:off x="7131731" y="3949700"/>
              <a:ext cx="101600" cy="1308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a:extLst>
                <a:ext uri="{FF2B5EF4-FFF2-40B4-BE49-F238E27FC236}">
                  <a16:creationId xmlns:a16="http://schemas.microsoft.com/office/drawing/2014/main" id="{BC080997-11FE-0B23-6790-F93DBDF850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1039" y="3500437"/>
              <a:ext cx="790575" cy="695325"/>
            </a:xfrm>
            <a:prstGeom prst="triangle">
              <a:avLst/>
            </a:prstGeom>
            <a:noFill/>
            <a:extLst>
              <a:ext uri="{909E8E84-426E-40DD-AFC4-6F175D3DCCD1}">
                <a14:hiddenFill xmlns:a14="http://schemas.microsoft.com/office/drawing/2010/main">
                  <a:solidFill>
                    <a:srgbClr val="FFFFFF"/>
                  </a:solidFill>
                </a14:hiddenFill>
              </a:ext>
            </a:extLst>
          </p:spPr>
        </p:pic>
      </p:grpSp>
      <p:grpSp>
        <p:nvGrpSpPr>
          <p:cNvPr id="9" name="Groupe 8">
            <a:extLst>
              <a:ext uri="{FF2B5EF4-FFF2-40B4-BE49-F238E27FC236}">
                <a16:creationId xmlns:a16="http://schemas.microsoft.com/office/drawing/2014/main" id="{53A50186-B90A-E989-4509-2C78FE414222}"/>
              </a:ext>
            </a:extLst>
          </p:cNvPr>
          <p:cNvGrpSpPr/>
          <p:nvPr/>
        </p:nvGrpSpPr>
        <p:grpSpPr>
          <a:xfrm>
            <a:off x="4619990" y="3644900"/>
            <a:ext cx="780972" cy="1655762"/>
            <a:chOff x="4619989" y="3429000"/>
            <a:chExt cx="890145" cy="1871662"/>
          </a:xfrm>
        </p:grpSpPr>
        <p:sp>
          <p:nvSpPr>
            <p:cNvPr id="6" name="Rectangle 5">
              <a:extLst>
                <a:ext uri="{FF2B5EF4-FFF2-40B4-BE49-F238E27FC236}">
                  <a16:creationId xmlns:a16="http://schemas.microsoft.com/office/drawing/2014/main" id="{7861E845-D4D2-CD57-E8A1-77B412ED0B46}"/>
                </a:ext>
              </a:extLst>
            </p:cNvPr>
            <p:cNvSpPr/>
            <p:nvPr/>
          </p:nvSpPr>
          <p:spPr>
            <a:xfrm>
              <a:off x="5018318" y="3992562"/>
              <a:ext cx="101600" cy="1308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a:extLst>
                <a:ext uri="{FF2B5EF4-FFF2-40B4-BE49-F238E27FC236}">
                  <a16:creationId xmlns:a16="http://schemas.microsoft.com/office/drawing/2014/main" id="{18FF1F50-54B9-B217-A1C0-74FF5168A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989" y="3429000"/>
              <a:ext cx="890145" cy="890145"/>
            </a:xfrm>
            <a:prstGeom prst="ellipse">
              <a:avLst/>
            </a:prstGeom>
            <a:noFill/>
            <a:extLst>
              <a:ext uri="{909E8E84-426E-40DD-AFC4-6F175D3DCCD1}">
                <a14:hiddenFill xmlns:a14="http://schemas.microsoft.com/office/drawing/2010/main">
                  <a:solidFill>
                    <a:srgbClr val="FFFFFF"/>
                  </a:solidFill>
                </a14:hiddenFill>
              </a:ext>
            </a:extLst>
          </p:spPr>
        </p:pic>
      </p:grpSp>
      <p:pic>
        <p:nvPicPr>
          <p:cNvPr id="13" name="Image 12">
            <a:extLst>
              <a:ext uri="{FF2B5EF4-FFF2-40B4-BE49-F238E27FC236}">
                <a16:creationId xmlns:a16="http://schemas.microsoft.com/office/drawing/2014/main" id="{A00630D6-ED21-5BA8-9367-612229C9B43E}"/>
              </a:ext>
            </a:extLst>
          </p:cNvPr>
          <p:cNvPicPr>
            <a:picLocks noChangeAspect="1"/>
          </p:cNvPicPr>
          <p:nvPr/>
        </p:nvPicPr>
        <p:blipFill rotWithShape="1">
          <a:blip r:embed="rId8">
            <a:extLst>
              <a:ext uri="{28A0092B-C50C-407E-A947-70E740481C1C}">
                <a14:useLocalDpi xmlns:a14="http://schemas.microsoft.com/office/drawing/2010/main" val="0"/>
              </a:ext>
            </a:extLst>
          </a:blip>
          <a:srcRect l="9010" t="46999" r="6505" b="47001"/>
          <a:stretch/>
        </p:blipFill>
        <p:spPr>
          <a:xfrm rot="1834286">
            <a:off x="10326182" y="5359685"/>
            <a:ext cx="975471" cy="69276"/>
          </a:xfrm>
          <a:prstGeom prst="rect">
            <a:avLst/>
          </a:prstGeom>
        </p:spPr>
      </p:pic>
      <p:pic>
        <p:nvPicPr>
          <p:cNvPr id="14" name="Image 13">
            <a:extLst>
              <a:ext uri="{FF2B5EF4-FFF2-40B4-BE49-F238E27FC236}">
                <a16:creationId xmlns:a16="http://schemas.microsoft.com/office/drawing/2014/main" id="{F7DC8427-00C2-86CB-F1E6-8E9EF2E4F38A}"/>
              </a:ext>
            </a:extLst>
          </p:cNvPr>
          <p:cNvPicPr>
            <a:picLocks noChangeAspect="1"/>
          </p:cNvPicPr>
          <p:nvPr/>
        </p:nvPicPr>
        <p:blipFill rotWithShape="1">
          <a:blip r:embed="rId8">
            <a:extLst>
              <a:ext uri="{28A0092B-C50C-407E-A947-70E740481C1C}">
                <a14:useLocalDpi xmlns:a14="http://schemas.microsoft.com/office/drawing/2010/main" val="0"/>
              </a:ext>
            </a:extLst>
          </a:blip>
          <a:srcRect l="9010" t="46999" r="6505" b="47001"/>
          <a:stretch/>
        </p:blipFill>
        <p:spPr>
          <a:xfrm rot="7767684">
            <a:off x="1330045" y="5564605"/>
            <a:ext cx="900000" cy="63916"/>
          </a:xfrm>
          <a:prstGeom prst="rect">
            <a:avLst/>
          </a:prstGeom>
        </p:spPr>
      </p:pic>
      <p:cxnSp>
        <p:nvCxnSpPr>
          <p:cNvPr id="16" name="Connecteur droit avec flèche 15">
            <a:extLst>
              <a:ext uri="{FF2B5EF4-FFF2-40B4-BE49-F238E27FC236}">
                <a16:creationId xmlns:a16="http://schemas.microsoft.com/office/drawing/2014/main" id="{226FC1C0-0889-F3CD-AB1E-ADCBAC09ED4E}"/>
              </a:ext>
            </a:extLst>
          </p:cNvPr>
          <p:cNvCxnSpPr>
            <a:cxnSpLocks/>
          </p:cNvCxnSpPr>
          <p:nvPr/>
        </p:nvCxnSpPr>
        <p:spPr>
          <a:xfrm flipV="1">
            <a:off x="1884364" y="5672215"/>
            <a:ext cx="9126536" cy="247087"/>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E8E38CF9-FDBE-9F2C-C8EC-F7D9F70A0640}"/>
              </a:ext>
            </a:extLst>
          </p:cNvPr>
          <p:cNvSpPr txBox="1"/>
          <p:nvPr/>
        </p:nvSpPr>
        <p:spPr>
          <a:xfrm>
            <a:off x="5680191" y="5839469"/>
            <a:ext cx="1534882" cy="523220"/>
          </a:xfrm>
          <a:prstGeom prst="rect">
            <a:avLst/>
          </a:prstGeom>
          <a:noFill/>
        </p:spPr>
        <p:txBody>
          <a:bodyPr wrap="square" rtlCol="0">
            <a:spAutoFit/>
          </a:bodyPr>
          <a:lstStyle/>
          <a:p>
            <a:pPr algn="ctr"/>
            <a:r>
              <a:rPr lang="en-US" sz="2800" b="1">
                <a:solidFill>
                  <a:srgbClr val="FFFF00"/>
                </a:solidFill>
              </a:rPr>
              <a:t>20m</a:t>
            </a:r>
          </a:p>
        </p:txBody>
      </p:sp>
      <p:grpSp>
        <p:nvGrpSpPr>
          <p:cNvPr id="19" name="Groupe 18">
            <a:extLst>
              <a:ext uri="{FF2B5EF4-FFF2-40B4-BE49-F238E27FC236}">
                <a16:creationId xmlns:a16="http://schemas.microsoft.com/office/drawing/2014/main" id="{14B3D360-EBA2-7999-47E0-1478B586BCBF}"/>
              </a:ext>
            </a:extLst>
          </p:cNvPr>
          <p:cNvGrpSpPr/>
          <p:nvPr/>
        </p:nvGrpSpPr>
        <p:grpSpPr>
          <a:xfrm>
            <a:off x="10611208" y="4612610"/>
            <a:ext cx="1110529" cy="996830"/>
            <a:chOff x="10611208" y="4612610"/>
            <a:chExt cx="1110529" cy="996830"/>
          </a:xfrm>
        </p:grpSpPr>
        <p:pic>
          <p:nvPicPr>
            <p:cNvPr id="1046" name="Picture 22">
              <a:extLst>
                <a:ext uri="{FF2B5EF4-FFF2-40B4-BE49-F238E27FC236}">
                  <a16:creationId xmlns:a16="http://schemas.microsoft.com/office/drawing/2014/main" id="{332D9024-2D88-5E22-81A0-007A30B7DB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611208" y="4612610"/>
              <a:ext cx="1110529" cy="99683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A823E759-1F6F-322B-0C8A-85FAC824CC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10900" y="5054861"/>
              <a:ext cx="106746" cy="13343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Arc 22">
            <a:extLst>
              <a:ext uri="{FF2B5EF4-FFF2-40B4-BE49-F238E27FC236}">
                <a16:creationId xmlns:a16="http://schemas.microsoft.com/office/drawing/2014/main" id="{8C385698-34BD-AE33-FAFD-05D6E19E0BA0}"/>
              </a:ext>
            </a:extLst>
          </p:cNvPr>
          <p:cNvSpPr/>
          <p:nvPr/>
        </p:nvSpPr>
        <p:spPr>
          <a:xfrm rot="19092599">
            <a:off x="6088679" y="5245455"/>
            <a:ext cx="1115323" cy="1100605"/>
          </a:xfrm>
          <a:prstGeom prst="arc">
            <a:avLst>
              <a:gd name="adj1" fmla="val 16200000"/>
              <a:gd name="adj2" fmla="val 21337446"/>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88225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0"/>
                                  </p:stCondLst>
                                  <p:childTnLst>
                                    <p:animMotion origin="layout" path="M 4.58333E-6 -3.7037E-7 L -0.13555 0.00394 " pathEditMode="relative" rAng="0" ptsTypes="AA">
                                      <p:cBhvr>
                                        <p:cTn id="6" dur="2000" fill="hold"/>
                                        <p:tgtEl>
                                          <p:spTgt spid="19"/>
                                        </p:tgtEl>
                                        <p:attrNameLst>
                                          <p:attrName>ppt_x</p:attrName>
                                          <p:attrName>ppt_y</p:attrName>
                                        </p:attrNameLst>
                                      </p:cBhvr>
                                      <p:rCtr x="-6784" y="185"/>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9"/>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63" presetClass="path" presetSubtype="0" fill="hold" nodeType="withEffect">
                                  <p:stCondLst>
                                    <p:cond delay="0"/>
                                  </p:stCondLst>
                                  <p:childTnLst>
                                    <p:animMotion origin="layout" path="M -0.13555 0.00394 L -0.31901 0.01111 " pathEditMode="relative" rAng="0" ptsTypes="AA">
                                      <p:cBhvr>
                                        <p:cTn id="13" dur="4000" fill="hold"/>
                                        <p:tgtEl>
                                          <p:spTgt spid="19"/>
                                        </p:tgtEl>
                                        <p:attrNameLst>
                                          <p:attrName>ppt_x</p:attrName>
                                          <p:attrName>ppt_y</p:attrName>
                                        </p:attrNameLst>
                                      </p:cBhvr>
                                      <p:rCtr x="-9010" y="347"/>
                                    </p:animMotion>
                                  </p:childTnLst>
                                </p:cTn>
                              </p:par>
                            </p:childTnLst>
                          </p:cTn>
                        </p:par>
                        <p:par>
                          <p:cTn id="14" fill="hold">
                            <p:stCondLst>
                              <p:cond delay="6000"/>
                            </p:stCondLst>
                            <p:childTnLst>
                              <p:par>
                                <p:cTn id="15" presetID="1" presetClass="exit" presetSubtype="0" fill="hold" nodeType="after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44" presetClass="path" presetSubtype="0" fill="hold" nodeType="withEffect">
                                  <p:stCondLst>
                                    <p:cond delay="0"/>
                                  </p:stCondLst>
                                  <p:childTnLst>
                                    <p:animMotion origin="layout" path="M -0.31901 0.01111 L -0.34635 -0.00903 C -0.35208 -0.01366 -0.36054 -0.01528 -0.3694 -0.01528 C -0.37942 -0.01528 -0.3875 -0.01366 -0.3931 -0.00903 L -0.41979 0.01111 " pathEditMode="relative" rAng="0" ptsTypes="AAAAA">
                                      <p:cBhvr>
                                        <p:cTn id="20" dur="5000" fill="hold"/>
                                        <p:tgtEl>
                                          <p:spTgt spid="19"/>
                                        </p:tgtEl>
                                        <p:attrNameLst>
                                          <p:attrName>ppt_x</p:attrName>
                                          <p:attrName>ppt_y</p:attrName>
                                        </p:attrNameLst>
                                      </p:cBhvr>
                                      <p:rCtr x="-5039" y="-1319"/>
                                    </p:animMotion>
                                  </p:childTnLst>
                                </p:cTn>
                              </p:par>
                            </p:childTnLst>
                          </p:cTn>
                        </p:par>
                        <p:par>
                          <p:cTn id="21" fill="hold">
                            <p:stCondLst>
                              <p:cond delay="11000"/>
                            </p:stCondLst>
                            <p:childTnLst>
                              <p:par>
                                <p:cTn id="22" presetID="63" presetClass="path" presetSubtype="0" fill="hold" nodeType="afterEffect">
                                  <p:stCondLst>
                                    <p:cond delay="0"/>
                                  </p:stCondLst>
                                  <p:childTnLst>
                                    <p:animMotion origin="layout" path="M -0.41797 0.01111 L -0.47748 0.01019 " pathEditMode="relative" rAng="0" ptsTypes="AA">
                                      <p:cBhvr>
                                        <p:cTn id="23" dur="2000" fill="hold"/>
                                        <p:tgtEl>
                                          <p:spTgt spid="19"/>
                                        </p:tgtEl>
                                        <p:attrNameLst>
                                          <p:attrName>ppt_x</p:attrName>
                                          <p:attrName>ppt_y</p:attrName>
                                        </p:attrNameLst>
                                      </p:cBhvr>
                                      <p:rCtr x="-2982" y="-46"/>
                                    </p:animMotion>
                                  </p:childTnLst>
                                </p:cTn>
                              </p:par>
                            </p:childTnLst>
                          </p:cTn>
                        </p:par>
                        <p:par>
                          <p:cTn id="24" fill="hold">
                            <p:stCondLst>
                              <p:cond delay="13000"/>
                            </p:stCondLst>
                            <p:childTnLst>
                              <p:par>
                                <p:cTn id="25" presetID="1" presetClass="exit" presetSubtype="0" fill="hold"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63" presetClass="path" presetSubtype="0" fill="hold" nodeType="withEffect">
                                  <p:stCondLst>
                                    <p:cond delay="0"/>
                                  </p:stCondLst>
                                  <p:childTnLst>
                                    <p:animMotion origin="layout" path="M -0.47748 0.01019 L -0.68191 0.01111 " pathEditMode="relative" rAng="0" ptsTypes="AA">
                                      <p:cBhvr>
                                        <p:cTn id="30" dur="2000" fill="hold"/>
                                        <p:tgtEl>
                                          <p:spTgt spid="19"/>
                                        </p:tgtEl>
                                        <p:attrNameLst>
                                          <p:attrName>ppt_x</p:attrName>
                                          <p:attrName>ppt_y</p:attrName>
                                        </p:attrNameLst>
                                      </p:cBhvr>
                                      <p:rCtr x="-10221" y="46"/>
                                    </p:animMotion>
                                  </p:childTnLst>
                                </p:cTn>
                              </p:par>
                            </p:childTnLst>
                          </p:cTn>
                        </p:par>
                        <p:par>
                          <p:cTn id="31" fill="hold">
                            <p:stCondLst>
                              <p:cond delay="15000"/>
                            </p:stCondLst>
                            <p:childTnLst>
                              <p:par>
                                <p:cTn id="32" presetID="1" presetClass="exit" presetSubtype="0" fill="hold" nodeType="afterEffect">
                                  <p:stCondLst>
                                    <p:cond delay="0"/>
                                  </p:stCondLst>
                                  <p:childTnLst>
                                    <p:set>
                                      <p:cBhvr>
                                        <p:cTn id="33" dur="1" fill="hold">
                                          <p:stCondLst>
                                            <p:cond delay="0"/>
                                          </p:stCondLst>
                                        </p:cTn>
                                        <p:tgtEl>
                                          <p:spTgt spid="19"/>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63" presetClass="path" presetSubtype="0" accel="50000" decel="50000" fill="hold" nodeType="withEffect">
                                  <p:stCondLst>
                                    <p:cond delay="2000"/>
                                  </p:stCondLst>
                                  <p:childTnLst>
                                    <p:animMotion origin="layout" path="M -0.68191 0.01111 L -0.96068 0.02107 " pathEditMode="relative" rAng="0" ptsTypes="AA">
                                      <p:cBhvr>
                                        <p:cTn id="37" dur="3000" fill="hold"/>
                                        <p:tgtEl>
                                          <p:spTgt spid="19"/>
                                        </p:tgtEl>
                                        <p:attrNameLst>
                                          <p:attrName>ppt_x</p:attrName>
                                          <p:attrName>ppt_y</p:attrName>
                                        </p:attrNameLst>
                                      </p:cBhvr>
                                      <p:rCtr x="-13945"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25</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SUMMARY</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25</a:t>
            </a:fld>
            <a:endParaRPr lang="fr-FR" sz="2000" b="1">
              <a:latin typeface="Avenir Next LT Pro"/>
            </a:endParaRPr>
          </a:p>
        </p:txBody>
      </p:sp>
      <p:sp>
        <p:nvSpPr>
          <p:cNvPr id="26" name="ZoneTexte 25">
            <a:extLst>
              <a:ext uri="{FF2B5EF4-FFF2-40B4-BE49-F238E27FC236}">
                <a16:creationId xmlns:a16="http://schemas.microsoft.com/office/drawing/2014/main" id="{2982AEE8-6796-41CC-974C-AED1255E36FC}"/>
              </a:ext>
            </a:extLst>
          </p:cNvPr>
          <p:cNvSpPr txBox="1"/>
          <p:nvPr/>
        </p:nvSpPr>
        <p:spPr>
          <a:xfrm>
            <a:off x="7281743" y="1143254"/>
            <a:ext cx="4418644" cy="4801314"/>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solidFill>
                  <a:srgbClr val="22A0C9"/>
                </a:solidFill>
                <a:latin typeface="Avenir Next LT Pro"/>
              </a:rPr>
              <a:t>Sprint 5: </a:t>
            </a: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p:txBody>
      </p:sp>
      <p:pic>
        <p:nvPicPr>
          <p:cNvPr id="8" name="Image 7" descr="Une image contenant flèche&#10;&#10;Description générée automatiquement">
            <a:extLst>
              <a:ext uri="{FF2B5EF4-FFF2-40B4-BE49-F238E27FC236}">
                <a16:creationId xmlns:a16="http://schemas.microsoft.com/office/drawing/2014/main" id="{A0757BA4-3295-41FB-B348-D22791116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7120" y="2902893"/>
            <a:ext cx="1449871" cy="1449871"/>
          </a:xfrm>
          <a:prstGeom prst="rect">
            <a:avLst/>
          </a:prstGeom>
        </p:spPr>
      </p:pic>
      <p:sp>
        <p:nvSpPr>
          <p:cNvPr id="12" name="ZoneTexte 11">
            <a:extLst>
              <a:ext uri="{FF2B5EF4-FFF2-40B4-BE49-F238E27FC236}">
                <a16:creationId xmlns:a16="http://schemas.microsoft.com/office/drawing/2014/main" id="{858A7017-73D9-AFEA-52FA-446F336DB41B}"/>
              </a:ext>
            </a:extLst>
          </p:cNvPr>
          <p:cNvSpPr txBox="1"/>
          <p:nvPr/>
        </p:nvSpPr>
        <p:spPr>
          <a:xfrm>
            <a:off x="1164577" y="1143255"/>
            <a:ext cx="4323863" cy="4801314"/>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solidFill>
                  <a:srgbClr val="22A0C9"/>
                </a:solidFill>
                <a:latin typeface="Avenir Next LT Pro"/>
              </a:rPr>
              <a:t>Sprint 4: </a:t>
            </a: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a:p>
            <a:pPr algn="ctr"/>
            <a:endParaRPr lang="en-US">
              <a:solidFill>
                <a:srgbClr val="22A0C9"/>
              </a:solidFill>
              <a:latin typeface="Avenir Next LT Pro"/>
            </a:endParaRPr>
          </a:p>
        </p:txBody>
      </p:sp>
      <p:pic>
        <p:nvPicPr>
          <p:cNvPr id="3" name="图片 3">
            <a:extLst>
              <a:ext uri="{FF2B5EF4-FFF2-40B4-BE49-F238E27FC236}">
                <a16:creationId xmlns:a16="http://schemas.microsoft.com/office/drawing/2014/main" id="{5829CBF9-CCC0-D2B2-A2B0-FAF45F6D6FC6}"/>
              </a:ext>
            </a:extLst>
          </p:cNvPr>
          <p:cNvPicPr>
            <a:picLocks noChangeAspect="1"/>
          </p:cNvPicPr>
          <p:nvPr/>
        </p:nvPicPr>
        <p:blipFill>
          <a:blip r:embed="rId4"/>
          <a:stretch>
            <a:fillRect/>
          </a:stretch>
        </p:blipFill>
        <p:spPr>
          <a:xfrm>
            <a:off x="1385391" y="3116709"/>
            <a:ext cx="1017651" cy="1017651"/>
          </a:xfrm>
          <a:prstGeom prst="rect">
            <a:avLst/>
          </a:prstGeom>
        </p:spPr>
      </p:pic>
      <p:sp>
        <p:nvSpPr>
          <p:cNvPr id="6" name="ZoneTexte 17">
            <a:extLst>
              <a:ext uri="{FF2B5EF4-FFF2-40B4-BE49-F238E27FC236}">
                <a16:creationId xmlns:a16="http://schemas.microsoft.com/office/drawing/2014/main" id="{C474C4C5-31F2-7906-CA10-17B1D1CDBD36}"/>
              </a:ext>
            </a:extLst>
          </p:cNvPr>
          <p:cNvSpPr txBox="1"/>
          <p:nvPr/>
        </p:nvSpPr>
        <p:spPr>
          <a:xfrm>
            <a:off x="2514101" y="3438078"/>
            <a:ext cx="28711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cs typeface="Calibri"/>
              </a:rPr>
              <a:t>Improve</a:t>
            </a:r>
            <a:r>
              <a:rPr lang="fr-FR" sz="2000">
                <a:latin typeface="Avenir Next LT Pro"/>
                <a:cs typeface="Calibri"/>
              </a:rPr>
              <a:t> AI model</a:t>
            </a:r>
          </a:p>
        </p:txBody>
      </p:sp>
      <p:pic>
        <p:nvPicPr>
          <p:cNvPr id="27" name="图片 3">
            <a:extLst>
              <a:ext uri="{FF2B5EF4-FFF2-40B4-BE49-F238E27FC236}">
                <a16:creationId xmlns:a16="http://schemas.microsoft.com/office/drawing/2014/main" id="{48759CA8-0054-45ED-994E-A18E6C7C261E}"/>
              </a:ext>
            </a:extLst>
          </p:cNvPr>
          <p:cNvPicPr>
            <a:picLocks noChangeAspect="1"/>
          </p:cNvPicPr>
          <p:nvPr/>
        </p:nvPicPr>
        <p:blipFill>
          <a:blip r:embed="rId5"/>
          <a:stretch>
            <a:fillRect/>
          </a:stretch>
        </p:blipFill>
        <p:spPr>
          <a:xfrm>
            <a:off x="1507343" y="1669586"/>
            <a:ext cx="954157" cy="909985"/>
          </a:xfrm>
          <a:prstGeom prst="rect">
            <a:avLst/>
          </a:prstGeom>
        </p:spPr>
      </p:pic>
      <p:sp>
        <p:nvSpPr>
          <p:cNvPr id="29" name="ZoneTexte 17">
            <a:extLst>
              <a:ext uri="{FF2B5EF4-FFF2-40B4-BE49-F238E27FC236}">
                <a16:creationId xmlns:a16="http://schemas.microsoft.com/office/drawing/2014/main" id="{76335A2C-53D2-43FD-8666-36F9590A4479}"/>
              </a:ext>
            </a:extLst>
          </p:cNvPr>
          <p:cNvSpPr txBox="1"/>
          <p:nvPr/>
        </p:nvSpPr>
        <p:spPr>
          <a:xfrm>
            <a:off x="2447569" y="4647881"/>
            <a:ext cx="292577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cs typeface="Calibri"/>
              </a:rPr>
              <a:t>Create</a:t>
            </a:r>
            <a:r>
              <a:rPr lang="fr-FR" sz="2000">
                <a:latin typeface="Avenir Next LT Pro"/>
                <a:cs typeface="Calibri"/>
              </a:rPr>
              <a:t> a real </a:t>
            </a:r>
            <a:r>
              <a:rPr lang="fr-FR" sz="2000" err="1">
                <a:latin typeface="Avenir Next LT Pro"/>
                <a:cs typeface="Calibri"/>
              </a:rPr>
              <a:t>environment</a:t>
            </a:r>
            <a:r>
              <a:rPr lang="fr-FR" sz="2000">
                <a:latin typeface="Avenir Next LT Pro"/>
                <a:cs typeface="Calibri"/>
              </a:rPr>
              <a:t> for </a:t>
            </a:r>
          </a:p>
          <a:p>
            <a:pPr algn="ctr"/>
            <a:r>
              <a:rPr lang="fr-FR" sz="2000">
                <a:latin typeface="Avenir Next LT Pro"/>
                <a:cs typeface="Calibri"/>
              </a:rPr>
              <a:t>detection</a:t>
            </a:r>
          </a:p>
        </p:txBody>
      </p:sp>
      <p:sp>
        <p:nvSpPr>
          <p:cNvPr id="30" name="ZoneTexte 17">
            <a:extLst>
              <a:ext uri="{FF2B5EF4-FFF2-40B4-BE49-F238E27FC236}">
                <a16:creationId xmlns:a16="http://schemas.microsoft.com/office/drawing/2014/main" id="{8FC55AE2-53F9-4B9E-BE8B-4A40FABBD336}"/>
              </a:ext>
            </a:extLst>
          </p:cNvPr>
          <p:cNvSpPr txBox="1"/>
          <p:nvPr/>
        </p:nvSpPr>
        <p:spPr>
          <a:xfrm>
            <a:off x="2580469" y="1818795"/>
            <a:ext cx="287119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Finish </a:t>
            </a:r>
            <a:r>
              <a:rPr lang="fr-FR" sz="2000" err="1">
                <a:latin typeface="Avenir Next LT Pro"/>
                <a:cs typeface="Calibri"/>
              </a:rPr>
              <a:t>link</a:t>
            </a:r>
            <a:r>
              <a:rPr lang="fr-FR" sz="2000">
                <a:latin typeface="Avenir Next LT Pro"/>
                <a:cs typeface="Calibri"/>
              </a:rPr>
              <a:t> </a:t>
            </a:r>
            <a:r>
              <a:rPr lang="fr-FR" sz="2000" err="1">
                <a:latin typeface="Avenir Next LT Pro"/>
                <a:cs typeface="Calibri"/>
              </a:rPr>
              <a:t>between</a:t>
            </a:r>
            <a:r>
              <a:rPr lang="fr-FR" sz="2000">
                <a:latin typeface="Avenir Next LT Pro"/>
                <a:cs typeface="Calibri"/>
              </a:rPr>
              <a:t> camera and Raspberry Pi</a:t>
            </a:r>
          </a:p>
        </p:txBody>
      </p:sp>
      <p:sp>
        <p:nvSpPr>
          <p:cNvPr id="2" name="Rectangle 1">
            <a:extLst>
              <a:ext uri="{FF2B5EF4-FFF2-40B4-BE49-F238E27FC236}">
                <a16:creationId xmlns:a16="http://schemas.microsoft.com/office/drawing/2014/main" id="{4CC95477-A416-CBCF-3DD3-F93C7F53AC22}"/>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894486B4-D5A4-FF21-4330-0534A759B9ED}"/>
              </a:ext>
            </a:extLst>
          </p:cNvPr>
          <p:cNvPicPr>
            <a:picLocks noChangeAspect="1"/>
          </p:cNvPicPr>
          <p:nvPr/>
        </p:nvPicPr>
        <p:blipFill>
          <a:blip r:embed="rId6"/>
          <a:stretch>
            <a:fillRect/>
          </a:stretch>
        </p:blipFill>
        <p:spPr>
          <a:xfrm>
            <a:off x="103382" y="1151540"/>
            <a:ext cx="455442" cy="429473"/>
          </a:xfrm>
          <a:prstGeom prst="rect">
            <a:avLst/>
          </a:prstGeom>
        </p:spPr>
      </p:pic>
      <p:pic>
        <p:nvPicPr>
          <p:cNvPr id="5" name="Image 10">
            <a:extLst>
              <a:ext uri="{FF2B5EF4-FFF2-40B4-BE49-F238E27FC236}">
                <a16:creationId xmlns:a16="http://schemas.microsoft.com/office/drawing/2014/main" id="{2BF8713D-8C03-D048-3D62-DD1830EE39B6}"/>
              </a:ext>
            </a:extLst>
          </p:cNvPr>
          <p:cNvPicPr>
            <a:picLocks noChangeAspect="1"/>
          </p:cNvPicPr>
          <p:nvPr/>
        </p:nvPicPr>
        <p:blipFill>
          <a:blip r:embed="rId7">
            <a:duotone>
              <a:schemeClr val="bg2">
                <a:shade val="45000"/>
                <a:satMod val="135000"/>
              </a:schemeClr>
              <a:prstClr val="white"/>
            </a:duotone>
          </a:blip>
          <a:stretch>
            <a:fillRect/>
          </a:stretch>
        </p:blipFill>
        <p:spPr>
          <a:xfrm>
            <a:off x="71698" y="3243661"/>
            <a:ext cx="464525" cy="443312"/>
          </a:xfrm>
          <a:prstGeom prst="rect">
            <a:avLst/>
          </a:prstGeom>
        </p:spPr>
      </p:pic>
      <p:pic>
        <p:nvPicPr>
          <p:cNvPr id="7" name="Image 124" descr="Une image contenant texte&#10;&#10;Description générée automatiquement">
            <a:extLst>
              <a:ext uri="{FF2B5EF4-FFF2-40B4-BE49-F238E27FC236}">
                <a16:creationId xmlns:a16="http://schemas.microsoft.com/office/drawing/2014/main" id="{E89B689D-5FFF-A87D-2E34-D2252E80930F}"/>
              </a:ext>
            </a:extLst>
          </p:cNvPr>
          <p:cNvPicPr>
            <a:picLocks noChangeAspect="1"/>
          </p:cNvPicPr>
          <p:nvPr/>
        </p:nvPicPr>
        <p:blipFill>
          <a:blip r:embed="rId8"/>
          <a:stretch>
            <a:fillRect/>
          </a:stretch>
        </p:blipFill>
        <p:spPr>
          <a:xfrm>
            <a:off x="159284" y="4334466"/>
            <a:ext cx="320732" cy="396333"/>
          </a:xfrm>
          <a:prstGeom prst="rect">
            <a:avLst/>
          </a:prstGeom>
        </p:spPr>
      </p:pic>
      <p:pic>
        <p:nvPicPr>
          <p:cNvPr id="9" name="Picture 2">
            <a:extLst>
              <a:ext uri="{FF2B5EF4-FFF2-40B4-BE49-F238E27FC236}">
                <a16:creationId xmlns:a16="http://schemas.microsoft.com/office/drawing/2014/main" id="{07178208-1BFF-E221-0C1E-B6F58910B3ED}"/>
              </a:ext>
            </a:extLst>
          </p:cNvPr>
          <p:cNvPicPr>
            <a:picLocks noChangeAspect="1"/>
          </p:cNvPicPr>
          <p:nvPr/>
        </p:nvPicPr>
        <p:blipFill>
          <a:blip r:embed="rId9"/>
          <a:stretch>
            <a:fillRect/>
          </a:stretch>
        </p:blipFill>
        <p:spPr>
          <a:xfrm>
            <a:off x="87388" y="6286012"/>
            <a:ext cx="464525" cy="472941"/>
          </a:xfrm>
          <a:prstGeom prst="rect">
            <a:avLst/>
          </a:prstGeom>
        </p:spPr>
      </p:pic>
      <p:pic>
        <p:nvPicPr>
          <p:cNvPr id="11" name="Image 2">
            <a:extLst>
              <a:ext uri="{FF2B5EF4-FFF2-40B4-BE49-F238E27FC236}">
                <a16:creationId xmlns:a16="http://schemas.microsoft.com/office/drawing/2014/main" id="{F9B2DFFE-FD48-CAC1-FE8F-E7CFD171BB3A}"/>
              </a:ext>
            </a:extLst>
          </p:cNvPr>
          <p:cNvPicPr>
            <a:picLocks noChangeAspect="1"/>
          </p:cNvPicPr>
          <p:nvPr/>
        </p:nvPicPr>
        <p:blipFill>
          <a:blip r:embed="rId10"/>
          <a:stretch>
            <a:fillRect/>
          </a:stretch>
        </p:blipFill>
        <p:spPr>
          <a:xfrm>
            <a:off x="99011" y="2233010"/>
            <a:ext cx="446618" cy="467786"/>
          </a:xfrm>
          <a:prstGeom prst="rect">
            <a:avLst/>
          </a:prstGeom>
        </p:spPr>
      </p:pic>
      <p:pic>
        <p:nvPicPr>
          <p:cNvPr id="13" name="Image 12">
            <a:extLst>
              <a:ext uri="{FF2B5EF4-FFF2-40B4-BE49-F238E27FC236}">
                <a16:creationId xmlns:a16="http://schemas.microsoft.com/office/drawing/2014/main" id="{F54DE6DD-E9F1-DDFE-6E76-44B2491F60A8}"/>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4" name="Image 2">
            <a:extLst>
              <a:ext uri="{FF2B5EF4-FFF2-40B4-BE49-F238E27FC236}">
                <a16:creationId xmlns:a16="http://schemas.microsoft.com/office/drawing/2014/main" id="{CCC9A395-7B5C-FB58-2437-DB94BD746B89}"/>
              </a:ext>
            </a:extLst>
          </p:cNvPr>
          <p:cNvPicPr>
            <a:picLocks noChangeAspect="1"/>
          </p:cNvPicPr>
          <p:nvPr/>
        </p:nvPicPr>
        <p:blipFill>
          <a:blip r:embed="rId12"/>
          <a:stretch>
            <a:fillRect/>
          </a:stretch>
        </p:blipFill>
        <p:spPr>
          <a:xfrm>
            <a:off x="63762" y="116006"/>
            <a:ext cx="492361" cy="464139"/>
          </a:xfrm>
          <a:prstGeom prst="rect">
            <a:avLst/>
          </a:prstGeom>
        </p:spPr>
      </p:pic>
      <p:pic>
        <p:nvPicPr>
          <p:cNvPr id="17" name="Image 22">
            <a:extLst>
              <a:ext uri="{FF2B5EF4-FFF2-40B4-BE49-F238E27FC236}">
                <a16:creationId xmlns:a16="http://schemas.microsoft.com/office/drawing/2014/main" id="{3AD7AADF-B20B-3860-F76E-B9628C7E0103}"/>
              </a:ext>
            </a:extLst>
          </p:cNvPr>
          <p:cNvPicPr>
            <a:picLocks noChangeAspect="1"/>
          </p:cNvPicPr>
          <p:nvPr/>
        </p:nvPicPr>
        <p:blipFill>
          <a:blip r:embed="rId13"/>
          <a:stretch>
            <a:fillRect/>
          </a:stretch>
        </p:blipFill>
        <p:spPr>
          <a:xfrm>
            <a:off x="7684513" y="1718042"/>
            <a:ext cx="1063097" cy="1044575"/>
          </a:xfrm>
          <a:prstGeom prst="rect">
            <a:avLst/>
          </a:prstGeom>
        </p:spPr>
      </p:pic>
      <p:pic>
        <p:nvPicPr>
          <p:cNvPr id="19" name="Image 30" descr="图片包含 物体, 黑暗, 钟表, 游戏机&#10;&#10;已自动生成说明">
            <a:extLst>
              <a:ext uri="{FF2B5EF4-FFF2-40B4-BE49-F238E27FC236}">
                <a16:creationId xmlns:a16="http://schemas.microsoft.com/office/drawing/2014/main" id="{ABFAF1A3-A8D5-9F05-E331-B9D4B68D1B9E}"/>
              </a:ext>
            </a:extLst>
          </p:cNvPr>
          <p:cNvPicPr>
            <a:picLocks noChangeAspect="1"/>
          </p:cNvPicPr>
          <p:nvPr/>
        </p:nvPicPr>
        <p:blipFill>
          <a:blip r:embed="rId14"/>
          <a:stretch>
            <a:fillRect/>
          </a:stretch>
        </p:blipFill>
        <p:spPr>
          <a:xfrm>
            <a:off x="7597340" y="3098338"/>
            <a:ext cx="1240366" cy="1176866"/>
          </a:xfrm>
          <a:prstGeom prst="rect">
            <a:avLst/>
          </a:prstGeom>
        </p:spPr>
      </p:pic>
      <p:pic>
        <p:nvPicPr>
          <p:cNvPr id="21" name="Image 6" descr="图标&#10;&#10;已自动生成说明">
            <a:extLst>
              <a:ext uri="{FF2B5EF4-FFF2-40B4-BE49-F238E27FC236}">
                <a16:creationId xmlns:a16="http://schemas.microsoft.com/office/drawing/2014/main" id="{746055A4-E423-4F60-6746-0ADE0C9115F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89575" y="4680776"/>
            <a:ext cx="1063097" cy="1063097"/>
          </a:xfrm>
          <a:prstGeom prst="rect">
            <a:avLst/>
          </a:prstGeom>
        </p:spPr>
      </p:pic>
      <p:sp>
        <p:nvSpPr>
          <p:cNvPr id="22" name="ZoneTexte 17">
            <a:extLst>
              <a:ext uri="{FF2B5EF4-FFF2-40B4-BE49-F238E27FC236}">
                <a16:creationId xmlns:a16="http://schemas.microsoft.com/office/drawing/2014/main" id="{71D574C6-E126-90FC-2C2B-E69574DBD70C}"/>
              </a:ext>
            </a:extLst>
          </p:cNvPr>
          <p:cNvSpPr txBox="1"/>
          <p:nvPr/>
        </p:nvSpPr>
        <p:spPr>
          <a:xfrm>
            <a:off x="8742623" y="3438078"/>
            <a:ext cx="28711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Avenir Next LT Pro"/>
                <a:cs typeface="Calibri"/>
              </a:rPr>
              <a:t>Carry out the </a:t>
            </a:r>
            <a:r>
              <a:rPr lang="fr-FR" sz="2000" err="1">
                <a:latin typeface="Avenir Next LT Pro"/>
                <a:cs typeface="Calibri"/>
              </a:rPr>
              <a:t>field</a:t>
            </a:r>
            <a:r>
              <a:rPr lang="fr-FR" sz="2000">
                <a:latin typeface="Avenir Next LT Pro"/>
                <a:cs typeface="Calibri"/>
              </a:rPr>
              <a:t> test</a:t>
            </a:r>
          </a:p>
        </p:txBody>
      </p:sp>
      <p:sp>
        <p:nvSpPr>
          <p:cNvPr id="23" name="ZoneTexte 17">
            <a:extLst>
              <a:ext uri="{FF2B5EF4-FFF2-40B4-BE49-F238E27FC236}">
                <a16:creationId xmlns:a16="http://schemas.microsoft.com/office/drawing/2014/main" id="{DA2FA9E6-884B-2A72-CB45-C6CEED51F1C5}"/>
              </a:ext>
            </a:extLst>
          </p:cNvPr>
          <p:cNvSpPr txBox="1"/>
          <p:nvPr/>
        </p:nvSpPr>
        <p:spPr>
          <a:xfrm>
            <a:off x="8764710" y="2035556"/>
            <a:ext cx="28711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cs typeface="Calibri"/>
              </a:rPr>
              <a:t>Optimize</a:t>
            </a:r>
            <a:r>
              <a:rPr lang="fr-FR" sz="2000">
                <a:latin typeface="Avenir Next LT Pro"/>
                <a:cs typeface="Calibri"/>
              </a:rPr>
              <a:t> the </a:t>
            </a:r>
            <a:r>
              <a:rPr lang="fr-FR" sz="2000" err="1">
                <a:latin typeface="Avenir Next LT Pro"/>
                <a:cs typeface="Calibri"/>
              </a:rPr>
              <a:t>delay</a:t>
            </a:r>
            <a:r>
              <a:rPr lang="fr-FR" sz="2000">
                <a:latin typeface="Avenir Next LT Pro"/>
                <a:cs typeface="Calibri"/>
              </a:rPr>
              <a:t> </a:t>
            </a:r>
            <a:r>
              <a:rPr lang="fr-FR" sz="2000" err="1">
                <a:latin typeface="Avenir Next LT Pro"/>
                <a:cs typeface="Calibri"/>
              </a:rPr>
              <a:t>problem</a:t>
            </a:r>
            <a:endParaRPr lang="fr-FR" sz="2000">
              <a:latin typeface="Avenir Next LT Pro"/>
              <a:cs typeface="Calibri"/>
            </a:endParaRPr>
          </a:p>
        </p:txBody>
      </p:sp>
      <p:pic>
        <p:nvPicPr>
          <p:cNvPr id="15" name="Image 17">
            <a:extLst>
              <a:ext uri="{FF2B5EF4-FFF2-40B4-BE49-F238E27FC236}">
                <a16:creationId xmlns:a16="http://schemas.microsoft.com/office/drawing/2014/main" id="{424F4281-99AA-DF1F-C077-CD2F7E0CFC26}"/>
              </a:ext>
            </a:extLst>
          </p:cNvPr>
          <p:cNvPicPr>
            <a:picLocks noChangeAspect="1"/>
          </p:cNvPicPr>
          <p:nvPr/>
        </p:nvPicPr>
        <p:blipFill>
          <a:blip r:embed="rId16"/>
          <a:stretch>
            <a:fillRect/>
          </a:stretch>
        </p:blipFill>
        <p:spPr>
          <a:xfrm>
            <a:off x="1401233" y="4682067"/>
            <a:ext cx="975783" cy="944033"/>
          </a:xfrm>
          <a:prstGeom prst="rect">
            <a:avLst/>
          </a:prstGeom>
        </p:spPr>
      </p:pic>
      <p:sp>
        <p:nvSpPr>
          <p:cNvPr id="18" name="ZoneTexte 17">
            <a:extLst>
              <a:ext uri="{FF2B5EF4-FFF2-40B4-BE49-F238E27FC236}">
                <a16:creationId xmlns:a16="http://schemas.microsoft.com/office/drawing/2014/main" id="{91A6E89F-3140-6055-B77E-BF2519F076E3}"/>
              </a:ext>
            </a:extLst>
          </p:cNvPr>
          <p:cNvSpPr txBox="1"/>
          <p:nvPr/>
        </p:nvSpPr>
        <p:spPr>
          <a:xfrm>
            <a:off x="8837872" y="4951494"/>
            <a:ext cx="28711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fr-FR" sz="2000">
              <a:latin typeface="Avenir Next LT Pro"/>
              <a:cs typeface="Calibri"/>
            </a:endParaRPr>
          </a:p>
        </p:txBody>
      </p:sp>
      <p:sp>
        <p:nvSpPr>
          <p:cNvPr id="20" name="ZoneTexte 19">
            <a:extLst>
              <a:ext uri="{FF2B5EF4-FFF2-40B4-BE49-F238E27FC236}">
                <a16:creationId xmlns:a16="http://schemas.microsoft.com/office/drawing/2014/main" id="{A082956F-26BF-18B0-8DCB-E128C3B15C48}"/>
              </a:ext>
            </a:extLst>
          </p:cNvPr>
          <p:cNvSpPr txBox="1"/>
          <p:nvPr/>
        </p:nvSpPr>
        <p:spPr>
          <a:xfrm>
            <a:off x="8841316" y="486198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err="1">
                <a:latin typeface="Avenir Next LT Pro"/>
              </a:rPr>
              <a:t>React</a:t>
            </a:r>
            <a:r>
              <a:rPr lang="fr-FR" sz="2000">
                <a:latin typeface="Avenir Next LT Pro"/>
              </a:rPr>
              <a:t> </a:t>
            </a:r>
            <a:r>
              <a:rPr lang="fr-FR" sz="2000" err="1">
                <a:latin typeface="Avenir Next LT Pro"/>
              </a:rPr>
              <a:t>when</a:t>
            </a:r>
            <a:r>
              <a:rPr lang="fr-FR" sz="2000">
                <a:latin typeface="Avenir Next LT Pro"/>
              </a:rPr>
              <a:t> camera </a:t>
            </a:r>
            <a:r>
              <a:rPr lang="fr-FR" sz="2000" err="1">
                <a:latin typeface="Avenir Next LT Pro"/>
              </a:rPr>
              <a:t>detects</a:t>
            </a:r>
            <a:r>
              <a:rPr lang="fr-FR" sz="2000">
                <a:latin typeface="Avenir Next LT Pro"/>
              </a:rPr>
              <a:t> a pedestrian</a:t>
            </a:r>
            <a:endParaRPr lang="fr-FR" sz="2000">
              <a:cs typeface="Calibri" panose="020F0502020204030204"/>
            </a:endParaRPr>
          </a:p>
        </p:txBody>
      </p:sp>
    </p:spTree>
    <p:extLst>
      <p:ext uri="{BB962C8B-B14F-4D97-AF65-F5344CB8AC3E}">
        <p14:creationId xmlns:p14="http://schemas.microsoft.com/office/powerpoint/2010/main" val="101699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13AAB33B-BD53-F713-BBED-2DAB1CD8D0A6}"/>
              </a:ext>
            </a:extLst>
          </p:cNvPr>
          <p:cNvSpPr/>
          <p:nvPr/>
        </p:nvSpPr>
        <p:spPr>
          <a:xfrm>
            <a:off x="0" y="-140240"/>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texte, extérieur, arbre, route&#10;&#10;Description générée automatiquement">
            <a:extLst>
              <a:ext uri="{FF2B5EF4-FFF2-40B4-BE49-F238E27FC236}">
                <a16:creationId xmlns:a16="http://schemas.microsoft.com/office/drawing/2014/main" id="{8D1DA730-C6A5-02F0-E389-CAE5DC88B98C}"/>
              </a:ext>
            </a:extLst>
          </p:cNvPr>
          <p:cNvPicPr>
            <a:picLocks noChangeAspect="1"/>
          </p:cNvPicPr>
          <p:nvPr/>
        </p:nvPicPr>
        <p:blipFill rotWithShape="1">
          <a:blip r:embed="rId3">
            <a:extLst>
              <a:ext uri="{28A0092B-C50C-407E-A947-70E740481C1C}">
                <a14:useLocalDpi xmlns:a14="http://schemas.microsoft.com/office/drawing/2010/main" val="0"/>
              </a:ext>
            </a:extLst>
          </a:blip>
          <a:srcRect l="4082" r="11020" b="-366"/>
          <a:stretch/>
        </p:blipFill>
        <p:spPr>
          <a:xfrm>
            <a:off x="1893619" y="2574770"/>
            <a:ext cx="5012738" cy="3297446"/>
          </a:xfrm>
          <a:prstGeom prst="rect">
            <a:avLst/>
          </a:prstGeom>
        </p:spPr>
      </p:pic>
      <p:sp>
        <p:nvSpPr>
          <p:cNvPr id="6" name="ZoneTexte 3">
            <a:extLst>
              <a:ext uri="{FF2B5EF4-FFF2-40B4-BE49-F238E27FC236}">
                <a16:creationId xmlns:a16="http://schemas.microsoft.com/office/drawing/2014/main" id="{F2431517-36E2-2BC3-692F-A60ADAD4B836}"/>
              </a:ext>
            </a:extLst>
          </p:cNvPr>
          <p:cNvSpPr txBox="1"/>
          <p:nvPr/>
        </p:nvSpPr>
        <p:spPr>
          <a:xfrm>
            <a:off x="1896420" y="1502101"/>
            <a:ext cx="9848815" cy="861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venir Next LT Pro"/>
                <a:ea typeface="Lato"/>
                <a:cs typeface="Lato"/>
              </a:rPr>
              <a:t>Adapt the </a:t>
            </a:r>
            <a:r>
              <a:rPr lang="en-US" sz="2400" b="1">
                <a:latin typeface="Avenir Next LT Pro"/>
                <a:ea typeface="Lato"/>
                <a:cs typeface="Lato"/>
              </a:rPr>
              <a:t>car's behavior</a:t>
            </a:r>
            <a:r>
              <a:rPr lang="en-US" sz="2400">
                <a:latin typeface="Avenir Next LT Pro"/>
                <a:ea typeface="Lato"/>
                <a:cs typeface="Lato"/>
              </a:rPr>
              <a:t> according to the </a:t>
            </a:r>
            <a:r>
              <a:rPr lang="en-US" sz="2400" b="1">
                <a:latin typeface="Avenir Next LT Pro"/>
                <a:ea typeface="Lato"/>
                <a:cs typeface="Lato"/>
              </a:rPr>
              <a:t>environment detected </a:t>
            </a:r>
            <a:r>
              <a:rPr lang="en-US" sz="2400">
                <a:latin typeface="Avenir Next LT Pro"/>
                <a:ea typeface="Lato"/>
                <a:cs typeface="Lato"/>
              </a:rPr>
              <a:t>in different complex situations</a:t>
            </a:r>
          </a:p>
        </p:txBody>
      </p:sp>
      <p:grpSp>
        <p:nvGrpSpPr>
          <p:cNvPr id="96" name="Groupe 95">
            <a:extLst>
              <a:ext uri="{FF2B5EF4-FFF2-40B4-BE49-F238E27FC236}">
                <a16:creationId xmlns:a16="http://schemas.microsoft.com/office/drawing/2014/main" id="{7D490CA4-DF05-C1E8-B324-41C2E17D32FD}"/>
              </a:ext>
            </a:extLst>
          </p:cNvPr>
          <p:cNvGrpSpPr/>
          <p:nvPr/>
        </p:nvGrpSpPr>
        <p:grpSpPr>
          <a:xfrm>
            <a:off x="7244966" y="2794566"/>
            <a:ext cx="4511739" cy="2862322"/>
            <a:chOff x="2353313" y="3113781"/>
            <a:chExt cx="5109416" cy="2862322"/>
          </a:xfrm>
        </p:grpSpPr>
        <p:sp>
          <p:nvSpPr>
            <p:cNvPr id="5" name="TextBox 2">
              <a:extLst>
                <a:ext uri="{FF2B5EF4-FFF2-40B4-BE49-F238E27FC236}">
                  <a16:creationId xmlns:a16="http://schemas.microsoft.com/office/drawing/2014/main" id="{BC6A56B6-6FC7-863C-4A43-BC7D98CBE759}"/>
                </a:ext>
              </a:extLst>
            </p:cNvPr>
            <p:cNvSpPr txBox="1"/>
            <p:nvPr/>
          </p:nvSpPr>
          <p:spPr>
            <a:xfrm>
              <a:off x="3539640" y="3113781"/>
              <a:ext cx="3923089"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solidFill>
                    <a:srgbClr val="000000"/>
                  </a:solidFill>
                  <a:latin typeface="Avenir Next LT Pro"/>
                  <a:ea typeface="+mn-lt"/>
                  <a:cs typeface="+mn-lt"/>
                </a:rPr>
                <a:t>Adjust</a:t>
              </a:r>
              <a:r>
                <a:rPr lang="en-US">
                  <a:latin typeface="Avenir Next LT Pro"/>
                  <a:ea typeface="+mn-lt"/>
                  <a:cs typeface="+mn-lt"/>
                </a:rPr>
                <a:t> the </a:t>
              </a:r>
              <a:r>
                <a:rPr lang="en-US" b="1">
                  <a:solidFill>
                    <a:srgbClr val="4384B5"/>
                  </a:solidFill>
                  <a:latin typeface="Avenir Next LT Pro"/>
                  <a:ea typeface="+mn-lt"/>
                  <a:cs typeface="+mn-lt"/>
                </a:rPr>
                <a:t>speed </a:t>
              </a:r>
              <a:r>
                <a:rPr lang="en-US">
                  <a:latin typeface="Avenir Next LT Pro"/>
                  <a:ea typeface="+mn-lt"/>
                  <a:cs typeface="+mn-lt"/>
                </a:rPr>
                <a:t>of the car when a road sign is detected</a:t>
              </a:r>
              <a:endParaRPr lang="en-US">
                <a:latin typeface="Avenir Next LT Pro"/>
                <a:cs typeface="Calibri"/>
              </a:endParaRPr>
            </a:p>
            <a:p>
              <a:pPr algn="just"/>
              <a:endParaRPr lang="en-US">
                <a:latin typeface="Avenir Next LT Pro"/>
                <a:cs typeface="Calibri"/>
              </a:endParaRPr>
            </a:p>
            <a:p>
              <a:pPr algn="ctr"/>
              <a:endParaRPr lang="en-US">
                <a:solidFill>
                  <a:srgbClr val="282F39"/>
                </a:solidFill>
                <a:latin typeface="Avenir Next LT Pro"/>
                <a:ea typeface="+mn-lt"/>
                <a:cs typeface="+mn-lt"/>
              </a:endParaRPr>
            </a:p>
            <a:p>
              <a:pPr algn="just"/>
              <a:r>
                <a:rPr lang="en-US">
                  <a:solidFill>
                    <a:srgbClr val="000000"/>
                  </a:solidFill>
                  <a:latin typeface="Avenir Next LT Pro"/>
                  <a:ea typeface="+mn-lt"/>
                  <a:cs typeface="+mn-lt"/>
                </a:rPr>
                <a:t>Stop</a:t>
              </a:r>
              <a:r>
                <a:rPr lang="en-US">
                  <a:latin typeface="Avenir Next LT Pro"/>
                  <a:ea typeface="+mn-lt"/>
                  <a:cs typeface="+mn-lt"/>
                </a:rPr>
                <a:t> the car when there are </a:t>
              </a:r>
              <a:r>
                <a:rPr lang="en-US" b="1">
                  <a:solidFill>
                    <a:srgbClr val="4384B5"/>
                  </a:solidFill>
                  <a:latin typeface="Avenir Next LT Pro"/>
                  <a:ea typeface="+mn-lt"/>
                  <a:cs typeface="+mn-lt"/>
                </a:rPr>
                <a:t>pedestrians </a:t>
              </a:r>
              <a:r>
                <a:rPr lang="en-US">
                  <a:latin typeface="Avenir Next LT Pro"/>
                  <a:ea typeface="+mn-lt"/>
                  <a:cs typeface="+mn-lt"/>
                </a:rPr>
                <a:t>on the road</a:t>
              </a:r>
              <a:endParaRPr lang="en-US">
                <a:latin typeface="Avenir Next LT Pro"/>
                <a:cs typeface="Calibri"/>
              </a:endParaRPr>
            </a:p>
            <a:p>
              <a:pPr algn="just"/>
              <a:endParaRPr lang="en-US">
                <a:latin typeface="Avenir Next LT Pro"/>
                <a:cs typeface="Calibri"/>
              </a:endParaRPr>
            </a:p>
            <a:p>
              <a:pPr algn="just"/>
              <a:endParaRPr lang="en-US">
                <a:solidFill>
                  <a:srgbClr val="282F39"/>
                </a:solidFill>
                <a:latin typeface="Avenir Next LT Pro"/>
                <a:ea typeface="+mn-lt"/>
                <a:cs typeface="+mn-lt"/>
              </a:endParaRPr>
            </a:p>
            <a:p>
              <a:pPr algn="just"/>
              <a:r>
                <a:rPr lang="en-US">
                  <a:solidFill>
                    <a:srgbClr val="000000"/>
                  </a:solidFill>
                  <a:latin typeface="Avenir Next LT Pro"/>
                  <a:ea typeface="+mn-lt"/>
                  <a:cs typeface="+mn-lt"/>
                </a:rPr>
                <a:t>Slow</a:t>
              </a:r>
              <a:r>
                <a:rPr lang="en-US">
                  <a:latin typeface="Avenir Next LT Pro"/>
                  <a:ea typeface="+mn-lt"/>
                  <a:cs typeface="+mn-lt"/>
                </a:rPr>
                <a:t> down when approaching a </a:t>
              </a:r>
              <a:r>
                <a:rPr lang="en-US" b="1">
                  <a:solidFill>
                    <a:srgbClr val="4384B5"/>
                  </a:solidFill>
                  <a:latin typeface="Avenir Next LT Pro"/>
                  <a:ea typeface="+mn-lt"/>
                  <a:cs typeface="+mn-lt"/>
                </a:rPr>
                <a:t>crosswalk </a:t>
              </a:r>
              <a:r>
                <a:rPr lang="en-US">
                  <a:latin typeface="Avenir Next LT Pro"/>
                  <a:ea typeface="+mn-lt"/>
                  <a:cs typeface="+mn-lt"/>
                </a:rPr>
                <a:t>or </a:t>
              </a:r>
              <a:r>
                <a:rPr lang="en-US" b="1">
                  <a:solidFill>
                    <a:srgbClr val="4384B5"/>
                  </a:solidFill>
                  <a:latin typeface="Avenir Next LT Pro"/>
                  <a:ea typeface="+mn-lt"/>
                  <a:cs typeface="+mn-lt"/>
                </a:rPr>
                <a:t>speed bump</a:t>
              </a:r>
              <a:endParaRPr lang="en-US">
                <a:solidFill>
                  <a:srgbClr val="4384B5"/>
                </a:solidFill>
                <a:latin typeface="Avenir Next LT Pro"/>
                <a:ea typeface="+mn-lt"/>
                <a:cs typeface="+mn-lt"/>
              </a:endParaRPr>
            </a:p>
          </p:txBody>
        </p:sp>
        <p:pic>
          <p:nvPicPr>
            <p:cNvPr id="7" name="Image 6">
              <a:extLst>
                <a:ext uri="{FF2B5EF4-FFF2-40B4-BE49-F238E27FC236}">
                  <a16:creationId xmlns:a16="http://schemas.microsoft.com/office/drawing/2014/main" id="{EE59C3F6-9541-19B1-DC4E-317A42F62750}"/>
                </a:ext>
              </a:extLst>
            </p:cNvPr>
            <p:cNvPicPr>
              <a:picLocks noChangeAspect="1"/>
            </p:cNvPicPr>
            <p:nvPr/>
          </p:nvPicPr>
          <p:blipFill>
            <a:blip r:embed="rId4"/>
            <a:stretch>
              <a:fillRect/>
            </a:stretch>
          </p:blipFill>
          <p:spPr>
            <a:xfrm>
              <a:off x="2465387" y="4188370"/>
              <a:ext cx="890424" cy="722630"/>
            </a:xfrm>
            <a:prstGeom prst="rect">
              <a:avLst/>
            </a:prstGeom>
          </p:spPr>
        </p:pic>
        <p:pic>
          <p:nvPicPr>
            <p:cNvPr id="8" name="Image 7" descr="Une image contenant texte, signe, arrêt, jaune&#10;&#10;Description générée automatiquement">
              <a:extLst>
                <a:ext uri="{FF2B5EF4-FFF2-40B4-BE49-F238E27FC236}">
                  <a16:creationId xmlns:a16="http://schemas.microsoft.com/office/drawing/2014/main" id="{34155786-B007-209F-07C8-97046D694C93}"/>
                </a:ext>
              </a:extLst>
            </p:cNvPr>
            <p:cNvPicPr>
              <a:picLocks noChangeAspect="1"/>
            </p:cNvPicPr>
            <p:nvPr/>
          </p:nvPicPr>
          <p:blipFill rotWithShape="1">
            <a:blip r:embed="rId5"/>
            <a:srcRect r="-1333" b="19737"/>
            <a:stretch/>
          </p:blipFill>
          <p:spPr>
            <a:xfrm>
              <a:off x="2361090" y="5187475"/>
              <a:ext cx="1075177" cy="720851"/>
            </a:xfrm>
            <a:prstGeom prst="rect">
              <a:avLst/>
            </a:prstGeom>
          </p:spPr>
        </p:pic>
        <p:pic>
          <p:nvPicPr>
            <p:cNvPr id="9" name="Image 8">
              <a:extLst>
                <a:ext uri="{FF2B5EF4-FFF2-40B4-BE49-F238E27FC236}">
                  <a16:creationId xmlns:a16="http://schemas.microsoft.com/office/drawing/2014/main" id="{D68E0B9D-7A39-3F3A-5CC9-B1821D88C1D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75" b="21875"/>
            <a:stretch/>
          </p:blipFill>
          <p:spPr>
            <a:xfrm>
              <a:off x="2353313" y="3178582"/>
              <a:ext cx="1111272" cy="706435"/>
            </a:xfrm>
            <a:prstGeom prst="rect">
              <a:avLst/>
            </a:prstGeom>
          </p:spPr>
        </p:pic>
      </p:gr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2000" b="1">
                <a:latin typeface="Avenir Next LT Pro"/>
                <a:cs typeface="Calibri"/>
              </a:rPr>
              <a:t>3</a:t>
            </a: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ea typeface="+mn-lt"/>
                <a:cs typeface="+mn-lt"/>
              </a:rPr>
              <a:t>PRODUCT DESCRIPTION</a:t>
            </a:r>
            <a:endParaRPr lang="fr-FR" sz="1400">
              <a:solidFill>
                <a:schemeClr val="tx2"/>
              </a:solidFill>
              <a:cs typeface="Calibri"/>
            </a:endParaRP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8E0004B-9AF0-8569-3AF6-C57DFB4960AC}"/>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21">
            <a:extLst>
              <a:ext uri="{FF2B5EF4-FFF2-40B4-BE49-F238E27FC236}">
                <a16:creationId xmlns:a16="http://schemas.microsoft.com/office/drawing/2014/main" id="{89025073-7650-BB96-0060-F086065AAFE6}"/>
              </a:ext>
            </a:extLst>
          </p:cNvPr>
          <p:cNvPicPr>
            <a:picLocks noChangeAspect="1"/>
          </p:cNvPicPr>
          <p:nvPr/>
        </p:nvPicPr>
        <p:blipFill>
          <a:blip r:embed="rId7"/>
          <a:stretch>
            <a:fillRect/>
          </a:stretch>
        </p:blipFill>
        <p:spPr>
          <a:xfrm>
            <a:off x="103382" y="1151540"/>
            <a:ext cx="455442" cy="429473"/>
          </a:xfrm>
          <a:prstGeom prst="rect">
            <a:avLst/>
          </a:prstGeom>
        </p:spPr>
      </p:pic>
      <p:pic>
        <p:nvPicPr>
          <p:cNvPr id="16" name="Image 10">
            <a:extLst>
              <a:ext uri="{FF2B5EF4-FFF2-40B4-BE49-F238E27FC236}">
                <a16:creationId xmlns:a16="http://schemas.microsoft.com/office/drawing/2014/main" id="{24C54707-0E8D-EBD2-0CE2-290881962B43}"/>
              </a:ext>
            </a:extLst>
          </p:cNvPr>
          <p:cNvPicPr>
            <a:picLocks noChangeAspect="1"/>
          </p:cNvPicPr>
          <p:nvPr/>
        </p:nvPicPr>
        <p:blipFill>
          <a:blip r:embed="rId8">
            <a:duotone>
              <a:schemeClr val="bg2">
                <a:shade val="45000"/>
                <a:satMod val="135000"/>
              </a:schemeClr>
              <a:prstClr val="white"/>
            </a:duotone>
          </a:blip>
          <a:stretch>
            <a:fillRect/>
          </a:stretch>
        </p:blipFill>
        <p:spPr>
          <a:xfrm>
            <a:off x="71698" y="3243661"/>
            <a:ext cx="464525" cy="443312"/>
          </a:xfrm>
          <a:prstGeom prst="rect">
            <a:avLst/>
          </a:prstGeom>
        </p:spPr>
      </p:pic>
      <p:pic>
        <p:nvPicPr>
          <p:cNvPr id="17" name="Image 124" descr="Une image contenant texte&#10;&#10;Description générée automatiquement">
            <a:extLst>
              <a:ext uri="{FF2B5EF4-FFF2-40B4-BE49-F238E27FC236}">
                <a16:creationId xmlns:a16="http://schemas.microsoft.com/office/drawing/2014/main" id="{8A1AA686-8CF8-1AAE-BFB1-A981289526FB}"/>
              </a:ext>
            </a:extLst>
          </p:cNvPr>
          <p:cNvPicPr>
            <a:picLocks noChangeAspect="1"/>
          </p:cNvPicPr>
          <p:nvPr/>
        </p:nvPicPr>
        <p:blipFill>
          <a:blip r:embed="rId9"/>
          <a:stretch>
            <a:fillRect/>
          </a:stretch>
        </p:blipFill>
        <p:spPr>
          <a:xfrm>
            <a:off x="159284" y="4334466"/>
            <a:ext cx="320732" cy="396333"/>
          </a:xfrm>
          <a:prstGeom prst="rect">
            <a:avLst/>
          </a:prstGeom>
        </p:spPr>
      </p:pic>
      <p:pic>
        <p:nvPicPr>
          <p:cNvPr id="18" name="Picture 2">
            <a:extLst>
              <a:ext uri="{FF2B5EF4-FFF2-40B4-BE49-F238E27FC236}">
                <a16:creationId xmlns:a16="http://schemas.microsoft.com/office/drawing/2014/main" id="{B7022EC4-0515-7BF2-A051-7723F74A4721}"/>
              </a:ext>
            </a:extLst>
          </p:cNvPr>
          <p:cNvPicPr>
            <a:picLocks noChangeAspect="1"/>
          </p:cNvPicPr>
          <p:nvPr/>
        </p:nvPicPr>
        <p:blipFill>
          <a:blip r:embed="rId10"/>
          <a:stretch>
            <a:fillRect/>
          </a:stretch>
        </p:blipFill>
        <p:spPr>
          <a:xfrm>
            <a:off x="87388" y="6286012"/>
            <a:ext cx="464525" cy="472941"/>
          </a:xfrm>
          <a:prstGeom prst="rect">
            <a:avLst/>
          </a:prstGeom>
        </p:spPr>
      </p:pic>
      <p:pic>
        <p:nvPicPr>
          <p:cNvPr id="2" name="Image 2">
            <a:extLst>
              <a:ext uri="{FF2B5EF4-FFF2-40B4-BE49-F238E27FC236}">
                <a16:creationId xmlns:a16="http://schemas.microsoft.com/office/drawing/2014/main" id="{C22E8544-88D9-B678-5BD6-DC3918020FAC}"/>
              </a:ext>
            </a:extLst>
          </p:cNvPr>
          <p:cNvPicPr>
            <a:picLocks noChangeAspect="1"/>
          </p:cNvPicPr>
          <p:nvPr/>
        </p:nvPicPr>
        <p:blipFill>
          <a:blip r:embed="rId11"/>
          <a:stretch>
            <a:fillRect/>
          </a:stretch>
        </p:blipFill>
        <p:spPr>
          <a:xfrm>
            <a:off x="99011" y="2233010"/>
            <a:ext cx="446618" cy="467786"/>
          </a:xfrm>
          <a:prstGeom prst="rect">
            <a:avLst/>
          </a:prstGeom>
        </p:spPr>
      </p:pic>
      <p:pic>
        <p:nvPicPr>
          <p:cNvPr id="24" name="Image 18" descr="Une image contenant texte&#10;&#10;Description générée automatiquement">
            <a:extLst>
              <a:ext uri="{FF2B5EF4-FFF2-40B4-BE49-F238E27FC236}">
                <a16:creationId xmlns:a16="http://schemas.microsoft.com/office/drawing/2014/main" id="{7DA1F010-F70C-BE83-1553-29EF8AB78648}"/>
              </a:ext>
            </a:extLst>
          </p:cNvPr>
          <p:cNvPicPr>
            <a:picLocks noChangeAspect="1"/>
          </p:cNvPicPr>
          <p:nvPr/>
        </p:nvPicPr>
        <p:blipFill>
          <a:blip r:embed="rId12"/>
          <a:stretch>
            <a:fillRect/>
          </a:stretch>
        </p:blipFill>
        <p:spPr>
          <a:xfrm>
            <a:off x="231423" y="148772"/>
            <a:ext cx="609600" cy="609600"/>
          </a:xfrm>
          <a:prstGeom prst="rect">
            <a:avLst/>
          </a:prstGeom>
        </p:spPr>
      </p:pic>
      <p:pic>
        <p:nvPicPr>
          <p:cNvPr id="3" name="Image 2">
            <a:extLst>
              <a:ext uri="{FF2B5EF4-FFF2-40B4-BE49-F238E27FC236}">
                <a16:creationId xmlns:a16="http://schemas.microsoft.com/office/drawing/2014/main" id="{7615152A-BA9C-75B2-8C96-AC304F92C875}"/>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spTree>
    <p:extLst>
      <p:ext uri="{BB962C8B-B14F-4D97-AF65-F5344CB8AC3E}">
        <p14:creationId xmlns:p14="http://schemas.microsoft.com/office/powerpoint/2010/main" val="114096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51E2CFB0-83C7-404E-8652-6C4ABB6C86EF}"/>
              </a:ext>
            </a:extLst>
          </p:cNvPr>
          <p:cNvSpPr/>
          <p:nvPr/>
        </p:nvSpPr>
        <p:spPr>
          <a:xfrm>
            <a:off x="0" y="863060"/>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 pentagone 29">
            <a:extLst>
              <a:ext uri="{FF2B5EF4-FFF2-40B4-BE49-F238E27FC236}">
                <a16:creationId xmlns:a16="http://schemas.microsoft.com/office/drawing/2014/main" id="{60A7C47B-89D6-8723-F553-E24D0052F2AD}"/>
              </a:ext>
            </a:extLst>
          </p:cNvPr>
          <p:cNvSpPr/>
          <p:nvPr/>
        </p:nvSpPr>
        <p:spPr>
          <a:xfrm>
            <a:off x="4694297" y="4868334"/>
            <a:ext cx="6359407" cy="893704"/>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pentagone 28">
            <a:extLst>
              <a:ext uri="{FF2B5EF4-FFF2-40B4-BE49-F238E27FC236}">
                <a16:creationId xmlns:a16="http://schemas.microsoft.com/office/drawing/2014/main" id="{FF6AB1AA-97C1-3D1A-1FF3-F2759C2778B2}"/>
              </a:ext>
            </a:extLst>
          </p:cNvPr>
          <p:cNvSpPr/>
          <p:nvPr/>
        </p:nvSpPr>
        <p:spPr>
          <a:xfrm>
            <a:off x="3932297" y="3259667"/>
            <a:ext cx="6415851" cy="903111"/>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pentagone 27">
            <a:extLst>
              <a:ext uri="{FF2B5EF4-FFF2-40B4-BE49-F238E27FC236}">
                <a16:creationId xmlns:a16="http://schemas.microsoft.com/office/drawing/2014/main" id="{E088E9FF-201F-D90C-280C-80E9A76D393F}"/>
              </a:ext>
            </a:extLst>
          </p:cNvPr>
          <p:cNvSpPr/>
          <p:nvPr/>
        </p:nvSpPr>
        <p:spPr>
          <a:xfrm>
            <a:off x="3283186" y="1810926"/>
            <a:ext cx="6406444" cy="931333"/>
          </a:xfrm>
          <a:prstGeom prst="homePlate">
            <a:avLst/>
          </a:prstGeom>
          <a:solidFill>
            <a:srgbClr val="EEEEE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pentagone 26">
            <a:extLst>
              <a:ext uri="{FF2B5EF4-FFF2-40B4-BE49-F238E27FC236}">
                <a16:creationId xmlns:a16="http://schemas.microsoft.com/office/drawing/2014/main" id="{D6AC50C1-6012-23A8-C7B2-E398E36ACD1D}"/>
              </a:ext>
            </a:extLst>
          </p:cNvPr>
          <p:cNvSpPr/>
          <p:nvPr/>
        </p:nvSpPr>
        <p:spPr>
          <a:xfrm>
            <a:off x="4600221" y="4642555"/>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pentagone 25">
            <a:extLst>
              <a:ext uri="{FF2B5EF4-FFF2-40B4-BE49-F238E27FC236}">
                <a16:creationId xmlns:a16="http://schemas.microsoft.com/office/drawing/2014/main" id="{0E83EC49-1156-D567-6907-F50A77BF71C5}"/>
              </a:ext>
            </a:extLst>
          </p:cNvPr>
          <p:cNvSpPr/>
          <p:nvPr/>
        </p:nvSpPr>
        <p:spPr>
          <a:xfrm>
            <a:off x="3847629" y="3062110"/>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pentagone 23">
            <a:extLst>
              <a:ext uri="{FF2B5EF4-FFF2-40B4-BE49-F238E27FC236}">
                <a16:creationId xmlns:a16="http://schemas.microsoft.com/office/drawing/2014/main" id="{B30F26FC-348A-5762-8F1F-D087EB989C05}"/>
              </a:ext>
            </a:extLst>
          </p:cNvPr>
          <p:cNvSpPr/>
          <p:nvPr/>
        </p:nvSpPr>
        <p:spPr>
          <a:xfrm>
            <a:off x="3198519" y="1603963"/>
            <a:ext cx="6491110" cy="978370"/>
          </a:xfrm>
          <a:prstGeom prst="homePlate">
            <a:avLst/>
          </a:prstGeom>
          <a:solidFill>
            <a:srgbClr val="58C5E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4</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OBJECTIVES OF SPRINT 4</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5" name="文本框 17">
            <a:extLst>
              <a:ext uri="{FF2B5EF4-FFF2-40B4-BE49-F238E27FC236}">
                <a16:creationId xmlns:a16="http://schemas.microsoft.com/office/drawing/2014/main" id="{0D6047EB-0629-6220-CE7E-4CF2AF1AF94D}"/>
              </a:ext>
            </a:extLst>
          </p:cNvPr>
          <p:cNvSpPr txBox="1"/>
          <p:nvPr/>
        </p:nvSpPr>
        <p:spPr>
          <a:xfrm>
            <a:off x="3848893" y="3089369"/>
            <a:ext cx="607732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b="1">
              <a:latin typeface="Avenir Next LT Pro"/>
              <a:cs typeface="Calibri"/>
            </a:endParaRPr>
          </a:p>
        </p:txBody>
      </p: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4</a:t>
            </a:fld>
            <a:endParaRPr lang="fr-FR" sz="2000" b="1">
              <a:latin typeface="Avenir Next LT Pro"/>
            </a:endParaRPr>
          </a:p>
        </p:txBody>
      </p:sp>
      <p:sp>
        <p:nvSpPr>
          <p:cNvPr id="19" name="文本框 3">
            <a:extLst>
              <a:ext uri="{FF2B5EF4-FFF2-40B4-BE49-F238E27FC236}">
                <a16:creationId xmlns:a16="http://schemas.microsoft.com/office/drawing/2014/main" id="{B9290E30-F6F4-DDF1-E457-FB8953D479CA}"/>
              </a:ext>
            </a:extLst>
          </p:cNvPr>
          <p:cNvSpPr txBox="1"/>
          <p:nvPr/>
        </p:nvSpPr>
        <p:spPr>
          <a:xfrm>
            <a:off x="4711565" y="4690809"/>
            <a:ext cx="577617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ltLang="zh-CN" b="1">
              <a:latin typeface="Avenir Next LT Pro"/>
              <a:ea typeface="等线" panose="02010600030101010101" pitchFamily="2" charset="-122"/>
              <a:cs typeface="+mn-lt"/>
            </a:endParaRPr>
          </a:p>
        </p:txBody>
      </p:sp>
      <p:sp>
        <p:nvSpPr>
          <p:cNvPr id="21" name="文本框 3">
            <a:extLst>
              <a:ext uri="{FF2B5EF4-FFF2-40B4-BE49-F238E27FC236}">
                <a16:creationId xmlns:a16="http://schemas.microsoft.com/office/drawing/2014/main" id="{FC8452C8-BB5E-291A-788C-4D0080648948}"/>
              </a:ext>
            </a:extLst>
          </p:cNvPr>
          <p:cNvSpPr txBox="1"/>
          <p:nvPr/>
        </p:nvSpPr>
        <p:spPr>
          <a:xfrm>
            <a:off x="3847629" y="3196685"/>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a:latin typeface="Avenir Next LT Pro"/>
                <a:ea typeface="+mn-lt"/>
                <a:cs typeface="+mn-lt"/>
              </a:rPr>
              <a:t>Optimisation of </a:t>
            </a:r>
            <a:r>
              <a:rPr lang="fr-FR" b="1" err="1">
                <a:latin typeface="Avenir Next LT Pro"/>
                <a:ea typeface="+mn-lt"/>
                <a:cs typeface="+mn-lt"/>
              </a:rPr>
              <a:t>datasets</a:t>
            </a:r>
            <a:endParaRPr lang="zh-CN" altLang="en-US" b="1">
              <a:latin typeface="Avenir Next LT Pro"/>
            </a:endParaRPr>
          </a:p>
          <a:p>
            <a:r>
              <a:rPr lang="fr-FR" err="1">
                <a:latin typeface="Avenir Next LT Pro"/>
                <a:ea typeface="+mn-lt"/>
                <a:cs typeface="+mn-lt"/>
              </a:rPr>
              <a:t>Increase</a:t>
            </a:r>
            <a:r>
              <a:rPr lang="fr-FR">
                <a:latin typeface="Avenir Next LT Pro"/>
                <a:ea typeface="+mn-lt"/>
                <a:cs typeface="+mn-lt"/>
              </a:rPr>
              <a:t> the </a:t>
            </a:r>
            <a:r>
              <a:rPr lang="fr-FR" err="1">
                <a:latin typeface="Avenir Next LT Pro"/>
                <a:ea typeface="+mn-lt"/>
                <a:cs typeface="+mn-lt"/>
              </a:rPr>
              <a:t>diversity</a:t>
            </a:r>
            <a:r>
              <a:rPr lang="fr-FR">
                <a:latin typeface="Avenir Next LT Pro"/>
                <a:ea typeface="+mn-lt"/>
                <a:cs typeface="+mn-lt"/>
              </a:rPr>
              <a:t> of data</a:t>
            </a:r>
            <a:endParaRPr lang="zh-CN" altLang="en-US">
              <a:latin typeface="Avenir Next LT Pro"/>
              <a:ea typeface="等线"/>
            </a:endParaRPr>
          </a:p>
        </p:txBody>
      </p:sp>
      <p:pic>
        <p:nvPicPr>
          <p:cNvPr id="2" name="图片 3">
            <a:extLst>
              <a:ext uri="{FF2B5EF4-FFF2-40B4-BE49-F238E27FC236}">
                <a16:creationId xmlns:a16="http://schemas.microsoft.com/office/drawing/2014/main" id="{DC2AE6E4-0AFE-5230-031A-149EF5830496}"/>
              </a:ext>
            </a:extLst>
          </p:cNvPr>
          <p:cNvPicPr>
            <a:picLocks noChangeAspect="1"/>
          </p:cNvPicPr>
          <p:nvPr/>
        </p:nvPicPr>
        <p:blipFill>
          <a:blip r:embed="rId3"/>
          <a:stretch>
            <a:fillRect/>
          </a:stretch>
        </p:blipFill>
        <p:spPr>
          <a:xfrm>
            <a:off x="2359498" y="3011642"/>
            <a:ext cx="1130853" cy="1130853"/>
          </a:xfrm>
          <a:prstGeom prst="rect">
            <a:avLst/>
          </a:prstGeom>
        </p:spPr>
      </p:pic>
      <p:pic>
        <p:nvPicPr>
          <p:cNvPr id="25" name="Image 24">
            <a:extLst>
              <a:ext uri="{FF2B5EF4-FFF2-40B4-BE49-F238E27FC236}">
                <a16:creationId xmlns:a16="http://schemas.microsoft.com/office/drawing/2014/main" id="{F2E5D41D-2C09-41FE-BAAA-4E301FE6F2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6454" y="4439012"/>
            <a:ext cx="1816140" cy="1385455"/>
          </a:xfrm>
          <a:prstGeom prst="rect">
            <a:avLst/>
          </a:prstGeom>
        </p:spPr>
      </p:pic>
      <p:pic>
        <p:nvPicPr>
          <p:cNvPr id="33" name="图片 3">
            <a:extLst>
              <a:ext uri="{FF2B5EF4-FFF2-40B4-BE49-F238E27FC236}">
                <a16:creationId xmlns:a16="http://schemas.microsoft.com/office/drawing/2014/main" id="{32790A3E-D233-40B1-A45F-DBE9CE7C54F5}"/>
              </a:ext>
            </a:extLst>
          </p:cNvPr>
          <p:cNvPicPr>
            <a:picLocks noChangeAspect="1"/>
          </p:cNvPicPr>
          <p:nvPr/>
        </p:nvPicPr>
        <p:blipFill>
          <a:blip r:embed="rId5"/>
          <a:stretch>
            <a:fillRect/>
          </a:stretch>
        </p:blipFill>
        <p:spPr>
          <a:xfrm>
            <a:off x="1970767" y="1611501"/>
            <a:ext cx="954157" cy="909985"/>
          </a:xfrm>
          <a:prstGeom prst="rect">
            <a:avLst/>
          </a:prstGeom>
        </p:spPr>
      </p:pic>
      <p:sp>
        <p:nvSpPr>
          <p:cNvPr id="34" name="文本框 3">
            <a:extLst>
              <a:ext uri="{FF2B5EF4-FFF2-40B4-BE49-F238E27FC236}">
                <a16:creationId xmlns:a16="http://schemas.microsoft.com/office/drawing/2014/main" id="{7984F9A3-B8E1-4452-91A5-29F4D72193DD}"/>
              </a:ext>
            </a:extLst>
          </p:cNvPr>
          <p:cNvSpPr txBox="1"/>
          <p:nvPr/>
        </p:nvSpPr>
        <p:spPr>
          <a:xfrm>
            <a:off x="3198518" y="1764959"/>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a:latin typeface="Avenir Next LT Pro"/>
                <a:ea typeface="+mn-lt"/>
                <a:cs typeface="+mn-lt"/>
              </a:rPr>
              <a:t>Finish </a:t>
            </a:r>
            <a:r>
              <a:rPr lang="fr-FR" b="1" err="1">
                <a:latin typeface="Avenir Next LT Pro"/>
                <a:ea typeface="+mn-lt"/>
                <a:cs typeface="+mn-lt"/>
              </a:rPr>
              <a:t>linking</a:t>
            </a:r>
            <a:r>
              <a:rPr lang="fr-FR" b="1">
                <a:latin typeface="Avenir Next LT Pro"/>
                <a:ea typeface="+mn-lt"/>
                <a:cs typeface="+mn-lt"/>
              </a:rPr>
              <a:t> camera to Raspberry Pi</a:t>
            </a:r>
          </a:p>
          <a:p>
            <a:r>
              <a:rPr lang="fr-FR" altLang="zh-CN" err="1">
                <a:latin typeface="Avenir Next LT Pro"/>
                <a:ea typeface="+mn-lt"/>
                <a:cs typeface="+mn-lt"/>
              </a:rPr>
              <a:t>Ensure</a:t>
            </a:r>
            <a:r>
              <a:rPr lang="fr-FR" altLang="zh-CN">
                <a:latin typeface="Avenir Next LT Pro"/>
                <a:ea typeface="+mn-lt"/>
                <a:cs typeface="+mn-lt"/>
              </a:rPr>
              <a:t> </a:t>
            </a:r>
            <a:r>
              <a:rPr lang="fr-FR" altLang="zh-CN" err="1">
                <a:latin typeface="Avenir Next LT Pro"/>
                <a:ea typeface="+mn-lt"/>
                <a:cs typeface="+mn-lt"/>
              </a:rPr>
              <a:t>working</a:t>
            </a:r>
            <a:r>
              <a:rPr lang="fr-FR" altLang="zh-CN">
                <a:latin typeface="Avenir Next LT Pro"/>
                <a:ea typeface="+mn-lt"/>
                <a:cs typeface="+mn-lt"/>
              </a:rPr>
              <a:t> </a:t>
            </a:r>
            <a:r>
              <a:rPr lang="fr-FR" altLang="zh-CN" err="1">
                <a:latin typeface="Avenir Next LT Pro"/>
                <a:ea typeface="+mn-lt"/>
                <a:cs typeface="+mn-lt"/>
              </a:rPr>
              <a:t>link</a:t>
            </a:r>
            <a:r>
              <a:rPr lang="fr-FR" altLang="zh-CN">
                <a:latin typeface="Avenir Next LT Pro"/>
                <a:ea typeface="+mn-lt"/>
                <a:cs typeface="+mn-lt"/>
              </a:rPr>
              <a:t>, </a:t>
            </a:r>
            <a:r>
              <a:rPr lang="fr-FR" altLang="zh-CN" err="1">
                <a:latin typeface="Avenir Next LT Pro"/>
                <a:ea typeface="+mn-lt"/>
                <a:cs typeface="+mn-lt"/>
              </a:rPr>
              <a:t>with</a:t>
            </a:r>
            <a:r>
              <a:rPr lang="fr-FR" altLang="zh-CN">
                <a:latin typeface="Avenir Next LT Pro"/>
                <a:ea typeface="+mn-lt"/>
                <a:cs typeface="+mn-lt"/>
              </a:rPr>
              <a:t> </a:t>
            </a:r>
            <a:r>
              <a:rPr lang="fr-FR" altLang="zh-CN" err="1">
                <a:latin typeface="Avenir Next LT Pro"/>
                <a:ea typeface="+mn-lt"/>
                <a:cs typeface="+mn-lt"/>
              </a:rPr>
              <a:t>readable</a:t>
            </a:r>
            <a:r>
              <a:rPr lang="fr-FR" altLang="zh-CN">
                <a:latin typeface="Avenir Next LT Pro"/>
                <a:ea typeface="+mn-lt"/>
                <a:cs typeface="+mn-lt"/>
              </a:rPr>
              <a:t> data</a:t>
            </a:r>
            <a:endParaRPr lang="zh-CN" altLang="en-US">
              <a:latin typeface="Avenir Next LT Pro"/>
            </a:endParaRPr>
          </a:p>
        </p:txBody>
      </p:sp>
      <p:sp>
        <p:nvSpPr>
          <p:cNvPr id="35" name="文本框 3">
            <a:extLst>
              <a:ext uri="{FF2B5EF4-FFF2-40B4-BE49-F238E27FC236}">
                <a16:creationId xmlns:a16="http://schemas.microsoft.com/office/drawing/2014/main" id="{EA217E33-D1F2-403C-ABAC-B7441B876648}"/>
              </a:ext>
            </a:extLst>
          </p:cNvPr>
          <p:cNvSpPr txBox="1"/>
          <p:nvPr/>
        </p:nvSpPr>
        <p:spPr>
          <a:xfrm>
            <a:off x="4600221" y="4798574"/>
            <a:ext cx="605352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a:latin typeface="Avenir Next LT Pro"/>
                <a:ea typeface="+mn-lt"/>
                <a:cs typeface="+mn-lt"/>
              </a:rPr>
              <a:t>Lidar </a:t>
            </a:r>
            <a:r>
              <a:rPr lang="fr-FR" b="1" err="1">
                <a:latin typeface="Avenir Next LT Pro"/>
                <a:ea typeface="+mn-lt"/>
                <a:cs typeface="+mn-lt"/>
              </a:rPr>
              <a:t>detection</a:t>
            </a:r>
            <a:endParaRPr lang="zh-CN" altLang="en-US" b="1">
              <a:latin typeface="Avenir Next LT Pro"/>
            </a:endParaRPr>
          </a:p>
          <a:p>
            <a:r>
              <a:rPr lang="fr-FR" err="1">
                <a:latin typeface="Avenir Next LT Pro"/>
                <a:ea typeface="+mn-lt"/>
                <a:cs typeface="+mn-lt"/>
              </a:rPr>
              <a:t>Detect</a:t>
            </a:r>
            <a:r>
              <a:rPr lang="fr-FR">
                <a:latin typeface="Avenir Next LT Pro"/>
                <a:ea typeface="+mn-lt"/>
                <a:cs typeface="+mn-lt"/>
              </a:rPr>
              <a:t> obstacles </a:t>
            </a:r>
            <a:r>
              <a:rPr lang="fr-FR" err="1">
                <a:latin typeface="Avenir Next LT Pro"/>
                <a:ea typeface="+mn-lt"/>
                <a:cs typeface="+mn-lt"/>
              </a:rPr>
              <a:t>using</a:t>
            </a:r>
            <a:r>
              <a:rPr lang="fr-FR">
                <a:latin typeface="Avenir Next LT Pro"/>
                <a:ea typeface="+mn-lt"/>
                <a:cs typeface="+mn-lt"/>
              </a:rPr>
              <a:t> the Lidar</a:t>
            </a:r>
            <a:endParaRPr lang="zh-CN" altLang="en-US">
              <a:latin typeface="Avenir Next LT Pro"/>
              <a:ea typeface="等线"/>
            </a:endParaRPr>
          </a:p>
        </p:txBody>
      </p:sp>
      <p:sp>
        <p:nvSpPr>
          <p:cNvPr id="51" name="Rectangle 50">
            <a:extLst>
              <a:ext uri="{FF2B5EF4-FFF2-40B4-BE49-F238E27FC236}">
                <a16:creationId xmlns:a16="http://schemas.microsoft.com/office/drawing/2014/main" id="{3F09D3A7-38A5-93BB-015E-9EA5C1243053}"/>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10">
            <a:extLst>
              <a:ext uri="{FF2B5EF4-FFF2-40B4-BE49-F238E27FC236}">
                <a16:creationId xmlns:a16="http://schemas.microsoft.com/office/drawing/2014/main" id="{1647CD5B-137C-4CFD-63B0-D825ECCC66E8}"/>
              </a:ext>
            </a:extLst>
          </p:cNvPr>
          <p:cNvPicPr>
            <a:picLocks noChangeAspect="1"/>
          </p:cNvPicPr>
          <p:nvPr/>
        </p:nvPicPr>
        <p:blipFill>
          <a:blip r:embed="rId6">
            <a:duotone>
              <a:schemeClr val="bg2">
                <a:shade val="45000"/>
                <a:satMod val="135000"/>
              </a:schemeClr>
              <a:prstClr val="white"/>
            </a:duotone>
          </a:blip>
          <a:stretch>
            <a:fillRect/>
          </a:stretch>
        </p:blipFill>
        <p:spPr>
          <a:xfrm>
            <a:off x="71698" y="3243661"/>
            <a:ext cx="464525" cy="443312"/>
          </a:xfrm>
          <a:prstGeom prst="rect">
            <a:avLst/>
          </a:prstGeom>
        </p:spPr>
      </p:pic>
      <p:pic>
        <p:nvPicPr>
          <p:cNvPr id="54" name="Image 124" descr="Une image contenant texte&#10;&#10;Description générée automatiquement">
            <a:extLst>
              <a:ext uri="{FF2B5EF4-FFF2-40B4-BE49-F238E27FC236}">
                <a16:creationId xmlns:a16="http://schemas.microsoft.com/office/drawing/2014/main" id="{35600652-76F8-1646-5B02-811F905BA150}"/>
              </a:ext>
            </a:extLst>
          </p:cNvPr>
          <p:cNvPicPr>
            <a:picLocks noChangeAspect="1"/>
          </p:cNvPicPr>
          <p:nvPr/>
        </p:nvPicPr>
        <p:blipFill>
          <a:blip r:embed="rId7"/>
          <a:stretch>
            <a:fillRect/>
          </a:stretch>
        </p:blipFill>
        <p:spPr>
          <a:xfrm>
            <a:off x="159284" y="4334466"/>
            <a:ext cx="320732" cy="396333"/>
          </a:xfrm>
          <a:prstGeom prst="rect">
            <a:avLst/>
          </a:prstGeom>
        </p:spPr>
      </p:pic>
      <p:pic>
        <p:nvPicPr>
          <p:cNvPr id="55" name="Picture 2">
            <a:extLst>
              <a:ext uri="{FF2B5EF4-FFF2-40B4-BE49-F238E27FC236}">
                <a16:creationId xmlns:a16="http://schemas.microsoft.com/office/drawing/2014/main" id="{087F54B9-665B-8EE5-12A2-6A84C9112C48}"/>
              </a:ext>
            </a:extLst>
          </p:cNvPr>
          <p:cNvPicPr>
            <a:picLocks noChangeAspect="1"/>
          </p:cNvPicPr>
          <p:nvPr/>
        </p:nvPicPr>
        <p:blipFill>
          <a:blip r:embed="rId8"/>
          <a:stretch>
            <a:fillRect/>
          </a:stretch>
        </p:blipFill>
        <p:spPr>
          <a:xfrm>
            <a:off x="87388" y="6286012"/>
            <a:ext cx="464525" cy="472941"/>
          </a:xfrm>
          <a:prstGeom prst="rect">
            <a:avLst/>
          </a:prstGeom>
        </p:spPr>
      </p:pic>
      <p:pic>
        <p:nvPicPr>
          <p:cNvPr id="56" name="Image 2">
            <a:extLst>
              <a:ext uri="{FF2B5EF4-FFF2-40B4-BE49-F238E27FC236}">
                <a16:creationId xmlns:a16="http://schemas.microsoft.com/office/drawing/2014/main" id="{50F6BECA-DD56-FB71-4E58-C1917D43EE66}"/>
              </a:ext>
            </a:extLst>
          </p:cNvPr>
          <p:cNvPicPr>
            <a:picLocks noChangeAspect="1"/>
          </p:cNvPicPr>
          <p:nvPr/>
        </p:nvPicPr>
        <p:blipFill>
          <a:blip r:embed="rId9"/>
          <a:stretch>
            <a:fillRect/>
          </a:stretch>
        </p:blipFill>
        <p:spPr>
          <a:xfrm>
            <a:off x="105295" y="2274473"/>
            <a:ext cx="446618" cy="467786"/>
          </a:xfrm>
          <a:prstGeom prst="rect">
            <a:avLst/>
          </a:prstGeom>
        </p:spPr>
      </p:pic>
      <p:pic>
        <p:nvPicPr>
          <p:cNvPr id="58" name="Image 57">
            <a:extLst>
              <a:ext uri="{FF2B5EF4-FFF2-40B4-BE49-F238E27FC236}">
                <a16:creationId xmlns:a16="http://schemas.microsoft.com/office/drawing/2014/main" id="{C018188B-3310-37D9-D2F3-045352CF1B6B}"/>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59" name="Image 2">
            <a:extLst>
              <a:ext uri="{FF2B5EF4-FFF2-40B4-BE49-F238E27FC236}">
                <a16:creationId xmlns:a16="http://schemas.microsoft.com/office/drawing/2014/main" id="{14319EB7-DAFB-55D2-21BC-8881A3332898}"/>
              </a:ext>
            </a:extLst>
          </p:cNvPr>
          <p:cNvPicPr>
            <a:picLocks noChangeAspect="1"/>
          </p:cNvPicPr>
          <p:nvPr/>
        </p:nvPicPr>
        <p:blipFill>
          <a:blip r:embed="rId11"/>
          <a:stretch>
            <a:fillRect/>
          </a:stretch>
        </p:blipFill>
        <p:spPr>
          <a:xfrm>
            <a:off x="63762" y="116006"/>
            <a:ext cx="492361" cy="464139"/>
          </a:xfrm>
          <a:prstGeom prst="rect">
            <a:avLst/>
          </a:prstGeom>
        </p:spPr>
      </p:pic>
      <p:pic>
        <p:nvPicPr>
          <p:cNvPr id="2052" name="Picture 4">
            <a:extLst>
              <a:ext uri="{FF2B5EF4-FFF2-40B4-BE49-F238E27FC236}">
                <a16:creationId xmlns:a16="http://schemas.microsoft.com/office/drawing/2014/main" id="{7EE20774-9AB3-9F79-8233-87B45ACE36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564" y="1012438"/>
            <a:ext cx="771378" cy="71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129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5</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STORY 1</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5</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8"/>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9">
            <a:duotone>
              <a:schemeClr val="accent2">
                <a:shade val="45000"/>
                <a:satMod val="135000"/>
              </a:schemeClr>
              <a:prstClr val="white"/>
            </a:duotone>
          </a:blip>
          <a:stretch>
            <a:fillRect/>
          </a:stretch>
        </p:blipFill>
        <p:spPr>
          <a:xfrm>
            <a:off x="76462" y="1895551"/>
            <a:ext cx="832197" cy="832197"/>
          </a:xfrm>
          <a:prstGeom prst="rect">
            <a:avLst/>
          </a:prstGeom>
        </p:spPr>
      </p:pic>
      <p:grpSp>
        <p:nvGrpSpPr>
          <p:cNvPr id="20" name="Groupe 19">
            <a:extLst>
              <a:ext uri="{FF2B5EF4-FFF2-40B4-BE49-F238E27FC236}">
                <a16:creationId xmlns:a16="http://schemas.microsoft.com/office/drawing/2014/main" id="{0CBDF8C4-673D-4014-92FF-8B62FA17E18E}"/>
              </a:ext>
            </a:extLst>
          </p:cNvPr>
          <p:cNvGrpSpPr/>
          <p:nvPr/>
        </p:nvGrpSpPr>
        <p:grpSpPr>
          <a:xfrm>
            <a:off x="2077434" y="3979621"/>
            <a:ext cx="1799771" cy="1763485"/>
            <a:chOff x="2148114" y="3327400"/>
            <a:chExt cx="1799771" cy="1763485"/>
          </a:xfrm>
        </p:grpSpPr>
        <p:pic>
          <p:nvPicPr>
            <p:cNvPr id="21" name="Image 5">
              <a:extLst>
                <a:ext uri="{FF2B5EF4-FFF2-40B4-BE49-F238E27FC236}">
                  <a16:creationId xmlns:a16="http://schemas.microsoft.com/office/drawing/2014/main" id="{1F3875A1-20D7-4A9A-990F-50B64D06A505}"/>
                </a:ext>
              </a:extLst>
            </p:cNvPr>
            <p:cNvPicPr>
              <a:picLocks noChangeAspect="1"/>
            </p:cNvPicPr>
            <p:nvPr/>
          </p:nvPicPr>
          <p:blipFill>
            <a:blip r:embed="rId10"/>
            <a:stretch>
              <a:fillRect/>
            </a:stretch>
          </p:blipFill>
          <p:spPr>
            <a:xfrm>
              <a:off x="2148114" y="3327400"/>
              <a:ext cx="1799771" cy="1763485"/>
            </a:xfrm>
            <a:prstGeom prst="rect">
              <a:avLst/>
            </a:prstGeom>
          </p:spPr>
        </p:pic>
        <p:pic>
          <p:nvPicPr>
            <p:cNvPr id="22" name="Image 6">
              <a:extLst>
                <a:ext uri="{FF2B5EF4-FFF2-40B4-BE49-F238E27FC236}">
                  <a16:creationId xmlns:a16="http://schemas.microsoft.com/office/drawing/2014/main" id="{CBCABDCE-3091-4125-A78C-C995DE9FE623}"/>
                </a:ext>
              </a:extLst>
            </p:cNvPr>
            <p:cNvPicPr>
              <a:picLocks noChangeAspect="1"/>
            </p:cNvPicPr>
            <p:nvPr/>
          </p:nvPicPr>
          <p:blipFill>
            <a:blip r:embed="rId11"/>
            <a:stretch>
              <a:fillRect/>
            </a:stretch>
          </p:blipFill>
          <p:spPr>
            <a:xfrm>
              <a:off x="3047395" y="4094388"/>
              <a:ext cx="243115" cy="302080"/>
            </a:xfrm>
            <a:prstGeom prst="rect">
              <a:avLst/>
            </a:prstGeom>
          </p:spPr>
        </p:pic>
      </p:grpSp>
      <p:pic>
        <p:nvPicPr>
          <p:cNvPr id="24" name="Picture 3">
            <a:extLst>
              <a:ext uri="{FF2B5EF4-FFF2-40B4-BE49-F238E27FC236}">
                <a16:creationId xmlns:a16="http://schemas.microsoft.com/office/drawing/2014/main" id="{940E872F-A0E0-4929-B277-A227549EB47C}"/>
              </a:ext>
            </a:extLst>
          </p:cNvPr>
          <p:cNvPicPr>
            <a:picLocks noChangeAspect="1"/>
          </p:cNvPicPr>
          <p:nvPr/>
        </p:nvPicPr>
        <p:blipFill>
          <a:blip r:embed="rId12"/>
          <a:stretch>
            <a:fillRect/>
          </a:stretch>
        </p:blipFill>
        <p:spPr>
          <a:xfrm>
            <a:off x="2074863" y="3980881"/>
            <a:ext cx="828675" cy="790575"/>
          </a:xfrm>
          <a:prstGeom prst="rect">
            <a:avLst/>
          </a:prstGeom>
        </p:spPr>
      </p:pic>
      <p:pic>
        <p:nvPicPr>
          <p:cNvPr id="25" name="图片 28" descr="停止标志上有字&#10;&#10;已自动生成说明">
            <a:extLst>
              <a:ext uri="{FF2B5EF4-FFF2-40B4-BE49-F238E27FC236}">
                <a16:creationId xmlns:a16="http://schemas.microsoft.com/office/drawing/2014/main" id="{2000DB0B-89E9-4612-BE15-5E1BE345247F}"/>
              </a:ext>
            </a:extLst>
          </p:cNvPr>
          <p:cNvPicPr>
            <a:picLocks noChangeAspect="1"/>
          </p:cNvPicPr>
          <p:nvPr/>
        </p:nvPicPr>
        <p:blipFill>
          <a:blip r:embed="rId13"/>
          <a:stretch>
            <a:fillRect/>
          </a:stretch>
        </p:blipFill>
        <p:spPr>
          <a:xfrm>
            <a:off x="6309112" y="3359699"/>
            <a:ext cx="1052924" cy="1062557"/>
          </a:xfrm>
          <a:prstGeom prst="rect">
            <a:avLst/>
          </a:prstGeom>
        </p:spPr>
      </p:pic>
      <p:pic>
        <p:nvPicPr>
          <p:cNvPr id="26" name="Image 7" descr="Une image contenant texte, signe, clipart, graphiques vectoriels&#10;&#10;Description générée automatiquement">
            <a:extLst>
              <a:ext uri="{FF2B5EF4-FFF2-40B4-BE49-F238E27FC236}">
                <a16:creationId xmlns:a16="http://schemas.microsoft.com/office/drawing/2014/main" id="{330306BA-4FA6-4B14-9DC7-E1B871A9AA8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86533" y="3283161"/>
            <a:ext cx="1193967" cy="1204127"/>
          </a:xfrm>
          <a:prstGeom prst="rect">
            <a:avLst/>
          </a:prstGeom>
        </p:spPr>
      </p:pic>
      <p:pic>
        <p:nvPicPr>
          <p:cNvPr id="27" name="Image 12" descr="Une image contenant texte, signe, clipart, graphiques vectoriels&#10;&#10;Description générée automatiquement">
            <a:extLst>
              <a:ext uri="{FF2B5EF4-FFF2-40B4-BE49-F238E27FC236}">
                <a16:creationId xmlns:a16="http://schemas.microsoft.com/office/drawing/2014/main" id="{70EAFF17-23BB-483C-BDD1-3CA90E4B321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28195" y="3283161"/>
            <a:ext cx="1193967" cy="1183807"/>
          </a:xfrm>
          <a:prstGeom prst="rect">
            <a:avLst/>
          </a:prstGeom>
        </p:spPr>
      </p:pic>
      <p:pic>
        <p:nvPicPr>
          <p:cNvPr id="28" name="Image 22" descr="Une image contenant texte, clipart&#10;&#10;Description générée automatiquement">
            <a:extLst>
              <a:ext uri="{FF2B5EF4-FFF2-40B4-BE49-F238E27FC236}">
                <a16:creationId xmlns:a16="http://schemas.microsoft.com/office/drawing/2014/main" id="{8B1620B5-B357-4FFD-A5E3-CAA7896B0A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46098" y="3429126"/>
            <a:ext cx="1009969" cy="889168"/>
          </a:xfrm>
          <a:prstGeom prst="rect">
            <a:avLst/>
          </a:prstGeom>
        </p:spPr>
      </p:pic>
      <p:sp>
        <p:nvSpPr>
          <p:cNvPr id="29" name="Rectangle 28">
            <a:extLst>
              <a:ext uri="{FF2B5EF4-FFF2-40B4-BE49-F238E27FC236}">
                <a16:creationId xmlns:a16="http://schemas.microsoft.com/office/drawing/2014/main" id="{16AAE3D9-320A-4296-BC67-56A5760105CC}"/>
              </a:ext>
            </a:extLst>
          </p:cNvPr>
          <p:cNvSpPr/>
          <p:nvPr/>
        </p:nvSpPr>
        <p:spPr>
          <a:xfrm>
            <a:off x="4630420" y="3337309"/>
            <a:ext cx="1188720" cy="10972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E57B7E-034B-48E1-8412-360B6926EB37}"/>
              </a:ext>
            </a:extLst>
          </p:cNvPr>
          <p:cNvSpPr/>
          <p:nvPr/>
        </p:nvSpPr>
        <p:spPr>
          <a:xfrm>
            <a:off x="6245860" y="3347469"/>
            <a:ext cx="1188720" cy="10972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9D1A529-0FBE-47C6-99A3-BCC23A578BB3}"/>
              </a:ext>
            </a:extLst>
          </p:cNvPr>
          <p:cNvSpPr/>
          <p:nvPr/>
        </p:nvSpPr>
        <p:spPr>
          <a:xfrm>
            <a:off x="7881620" y="3327149"/>
            <a:ext cx="1198880" cy="112776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2B5EF4A-F89F-44D9-9908-DDD8EC05709F}"/>
              </a:ext>
            </a:extLst>
          </p:cNvPr>
          <p:cNvSpPr/>
          <p:nvPr/>
        </p:nvSpPr>
        <p:spPr>
          <a:xfrm>
            <a:off x="9558020" y="3337309"/>
            <a:ext cx="1188720" cy="1097280"/>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DC5BF2-DA16-4F3D-945A-7F2D4E09088D}"/>
              </a:ext>
            </a:extLst>
          </p:cNvPr>
          <p:cNvSpPr txBox="1"/>
          <p:nvPr/>
        </p:nvSpPr>
        <p:spPr>
          <a:xfrm>
            <a:off x="4366260" y="2956309"/>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50"/>
                </a:solidFill>
                <a:latin typeface="Avenir Next LT Pro"/>
                <a:cs typeface="Calibri"/>
              </a:rPr>
              <a:t>30 speed</a:t>
            </a:r>
            <a:endParaRPr lang="en-US" b="1">
              <a:solidFill>
                <a:srgbClr val="00B050"/>
              </a:solidFill>
              <a:latin typeface="Avenir Next LT Pro"/>
            </a:endParaRPr>
          </a:p>
        </p:txBody>
      </p:sp>
      <p:sp>
        <p:nvSpPr>
          <p:cNvPr id="34" name="TextBox 36">
            <a:extLst>
              <a:ext uri="{FF2B5EF4-FFF2-40B4-BE49-F238E27FC236}">
                <a16:creationId xmlns:a16="http://schemas.microsoft.com/office/drawing/2014/main" id="{816EF402-5F64-4F33-A21E-0FF9A2D63040}"/>
              </a:ext>
            </a:extLst>
          </p:cNvPr>
          <p:cNvSpPr txBox="1"/>
          <p:nvPr/>
        </p:nvSpPr>
        <p:spPr>
          <a:xfrm>
            <a:off x="6012179" y="2956309"/>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30A0"/>
                </a:solidFill>
                <a:latin typeface="Avenir Next LT Pro"/>
                <a:cs typeface="Calibri"/>
              </a:rPr>
              <a:t>Stop</a:t>
            </a:r>
            <a:endParaRPr lang="en-US" b="1">
              <a:solidFill>
                <a:srgbClr val="7030A0"/>
              </a:solidFill>
              <a:latin typeface="Avenir Next LT Pro"/>
            </a:endParaRPr>
          </a:p>
        </p:txBody>
      </p:sp>
      <p:sp>
        <p:nvSpPr>
          <p:cNvPr id="35" name="TextBox 37">
            <a:extLst>
              <a:ext uri="{FF2B5EF4-FFF2-40B4-BE49-F238E27FC236}">
                <a16:creationId xmlns:a16="http://schemas.microsoft.com/office/drawing/2014/main" id="{5FA2764C-6F88-4987-A24E-D15277EA3994}"/>
              </a:ext>
            </a:extLst>
          </p:cNvPr>
          <p:cNvSpPr txBox="1"/>
          <p:nvPr/>
        </p:nvSpPr>
        <p:spPr>
          <a:xfrm>
            <a:off x="7627619" y="2946149"/>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latin typeface="Avenir Next LT Pro"/>
                <a:cs typeface="Calibri"/>
              </a:rPr>
              <a:t>50 speed</a:t>
            </a:r>
            <a:endParaRPr lang="en-US" b="1">
              <a:solidFill>
                <a:srgbClr val="00B0F0"/>
              </a:solidFill>
              <a:latin typeface="Avenir Next LT Pro"/>
            </a:endParaRPr>
          </a:p>
        </p:txBody>
      </p:sp>
      <p:sp>
        <p:nvSpPr>
          <p:cNvPr id="36" name="TextBox 39">
            <a:extLst>
              <a:ext uri="{FF2B5EF4-FFF2-40B4-BE49-F238E27FC236}">
                <a16:creationId xmlns:a16="http://schemas.microsoft.com/office/drawing/2014/main" id="{5B18E167-2FC0-4CAE-A14C-F4E71EF0F115}"/>
              </a:ext>
            </a:extLst>
          </p:cNvPr>
          <p:cNvSpPr txBox="1"/>
          <p:nvPr/>
        </p:nvSpPr>
        <p:spPr>
          <a:xfrm>
            <a:off x="9314180" y="2956309"/>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5"/>
                </a:solidFill>
                <a:latin typeface="Avenir Next LT Pro"/>
                <a:cs typeface="Calibri"/>
              </a:rPr>
              <a:t>Bump</a:t>
            </a:r>
            <a:endParaRPr lang="en-US" b="1">
              <a:solidFill>
                <a:schemeClr val="accent5"/>
              </a:solidFill>
              <a:latin typeface="Avenir Next LT Pro"/>
            </a:endParaRPr>
          </a:p>
        </p:txBody>
      </p:sp>
      <p:sp>
        <p:nvSpPr>
          <p:cNvPr id="49" name="ZoneTexte 18">
            <a:extLst>
              <a:ext uri="{FF2B5EF4-FFF2-40B4-BE49-F238E27FC236}">
                <a16:creationId xmlns:a16="http://schemas.microsoft.com/office/drawing/2014/main" id="{A6E8E586-580B-4307-876D-8ED62F471FDF}"/>
              </a:ext>
            </a:extLst>
          </p:cNvPr>
          <p:cNvSpPr txBox="1"/>
          <p:nvPr/>
        </p:nvSpPr>
        <p:spPr>
          <a:xfrm>
            <a:off x="3921803" y="1715610"/>
            <a:ext cx="3792799" cy="584775"/>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base">
              <a:buFont typeface="Arial,Sans-Serif"/>
              <a:buChar char="•"/>
            </a:pPr>
            <a:r>
              <a:rPr lang="en-US" sz="1600">
                <a:solidFill>
                  <a:srgbClr val="000000"/>
                </a:solidFill>
                <a:latin typeface="Avenir Next LT Pro"/>
                <a:ea typeface="+mn-lt"/>
                <a:cs typeface="+mn-lt"/>
              </a:rPr>
              <a:t>Place a </a:t>
            </a:r>
            <a:r>
              <a:rPr lang="en-US" sz="1600" b="1">
                <a:solidFill>
                  <a:srgbClr val="000000"/>
                </a:solidFill>
                <a:latin typeface="Avenir Next LT Pro"/>
                <a:ea typeface="+mn-lt"/>
                <a:cs typeface="+mn-lt"/>
              </a:rPr>
              <a:t>road sign</a:t>
            </a:r>
            <a:r>
              <a:rPr lang="en-US" sz="1600">
                <a:solidFill>
                  <a:srgbClr val="000000"/>
                </a:solidFill>
                <a:latin typeface="Avenir Next LT Pro"/>
                <a:ea typeface="+mn-lt"/>
                <a:cs typeface="+mn-lt"/>
              </a:rPr>
              <a:t> in front of the car</a:t>
            </a:r>
          </a:p>
          <a:p>
            <a:pPr marL="285750" indent="-285750">
              <a:buFont typeface="Arial,Sans-Serif"/>
              <a:buChar char="•"/>
            </a:pPr>
            <a:r>
              <a:rPr lang="en-US" sz="1600" b="1">
                <a:solidFill>
                  <a:srgbClr val="000000"/>
                </a:solidFill>
                <a:latin typeface="Avenir Next LT Pro"/>
                <a:cs typeface="Calibri"/>
              </a:rPr>
              <a:t>React </a:t>
            </a:r>
            <a:r>
              <a:rPr lang="en-US" sz="1600">
                <a:solidFill>
                  <a:srgbClr val="000000"/>
                </a:solidFill>
                <a:latin typeface="Avenir Next LT Pro"/>
                <a:cs typeface="Calibri"/>
              </a:rPr>
              <a:t>to road sign </a:t>
            </a:r>
          </a:p>
        </p:txBody>
      </p:sp>
      <p:sp>
        <p:nvSpPr>
          <p:cNvPr id="50" name="ZoneTexte 22">
            <a:extLst>
              <a:ext uri="{FF2B5EF4-FFF2-40B4-BE49-F238E27FC236}">
                <a16:creationId xmlns:a16="http://schemas.microsoft.com/office/drawing/2014/main" id="{B13814F2-6639-B886-ABA7-2BCB86F252E7}"/>
              </a:ext>
            </a:extLst>
          </p:cNvPr>
          <p:cNvSpPr txBox="1"/>
          <p:nvPr/>
        </p:nvSpPr>
        <p:spPr>
          <a:xfrm>
            <a:off x="3921803" y="1344265"/>
            <a:ext cx="3794674" cy="369332"/>
          </a:xfrm>
          <a:prstGeom prst="rect">
            <a:avLst/>
          </a:prstGeom>
          <a:solidFill>
            <a:schemeClr val="bg2">
              <a:lumMod val="75000"/>
            </a:schemeClr>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bg1"/>
                </a:solidFill>
                <a:latin typeface="Avenir Next LT Pro"/>
              </a:rPr>
              <a:t>Road signs detection</a:t>
            </a:r>
            <a:endParaRPr lang="en-US" b="1">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85479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6</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DEMONSTRATION</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6</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5"/>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6">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7"/>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8"/>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10"/>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11">
            <a:duotone>
              <a:schemeClr val="accent2">
                <a:shade val="45000"/>
                <a:satMod val="135000"/>
              </a:schemeClr>
              <a:prstClr val="white"/>
            </a:duotone>
          </a:blip>
          <a:stretch>
            <a:fillRect/>
          </a:stretch>
        </p:blipFill>
        <p:spPr>
          <a:xfrm>
            <a:off x="76462" y="1895551"/>
            <a:ext cx="832197" cy="832197"/>
          </a:xfrm>
          <a:prstGeom prst="rect">
            <a:avLst/>
          </a:prstGeom>
        </p:spPr>
      </p:pic>
      <p:pic>
        <p:nvPicPr>
          <p:cNvPr id="5" name="323118593_6121806631203629_7318059964751726611_n">
            <a:hlinkClick r:id="" action="ppaction://media"/>
            <a:extLst>
              <a:ext uri="{FF2B5EF4-FFF2-40B4-BE49-F238E27FC236}">
                <a16:creationId xmlns:a16="http://schemas.microsoft.com/office/drawing/2014/main" id="{1A7944A8-0D43-42E2-9048-E7B758C0D3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3418268" y="1777693"/>
            <a:ext cx="5653019" cy="3249750"/>
          </a:xfrm>
          <a:prstGeom prst="rect">
            <a:avLst/>
          </a:prstGeom>
        </p:spPr>
      </p:pic>
    </p:spTree>
    <p:extLst>
      <p:ext uri="{BB962C8B-B14F-4D97-AF65-F5344CB8AC3E}">
        <p14:creationId xmlns:p14="http://schemas.microsoft.com/office/powerpoint/2010/main" val="298087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7</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STORY 1 </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7</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8"/>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9">
            <a:duotone>
              <a:schemeClr val="accent2">
                <a:shade val="45000"/>
                <a:satMod val="135000"/>
              </a:schemeClr>
              <a:prstClr val="white"/>
            </a:duotone>
          </a:blip>
          <a:stretch>
            <a:fillRect/>
          </a:stretch>
        </p:blipFill>
        <p:spPr>
          <a:xfrm>
            <a:off x="76462" y="1895551"/>
            <a:ext cx="832197" cy="832197"/>
          </a:xfrm>
          <a:prstGeom prst="rect">
            <a:avLst/>
          </a:prstGeom>
        </p:spPr>
      </p:pic>
      <p:pic>
        <p:nvPicPr>
          <p:cNvPr id="37" name="图片 28" descr="停止标志上有字&#10;&#10;已自动生成说明">
            <a:extLst>
              <a:ext uri="{FF2B5EF4-FFF2-40B4-BE49-F238E27FC236}">
                <a16:creationId xmlns:a16="http://schemas.microsoft.com/office/drawing/2014/main" id="{6DEF8A8C-6647-47F7-9532-7343C9B0B2C1}"/>
              </a:ext>
            </a:extLst>
          </p:cNvPr>
          <p:cNvPicPr>
            <a:picLocks noChangeAspect="1"/>
          </p:cNvPicPr>
          <p:nvPr/>
        </p:nvPicPr>
        <p:blipFill>
          <a:blip r:embed="rId10"/>
          <a:stretch>
            <a:fillRect/>
          </a:stretch>
        </p:blipFill>
        <p:spPr>
          <a:xfrm>
            <a:off x="5640320" y="2602116"/>
            <a:ext cx="1052924" cy="1062557"/>
          </a:xfrm>
          <a:prstGeom prst="rect">
            <a:avLst/>
          </a:prstGeom>
        </p:spPr>
      </p:pic>
      <p:pic>
        <p:nvPicPr>
          <p:cNvPr id="38" name="Image 7" descr="Une image contenant texte, signe, clipart, graphiques vectoriels&#10;&#10;Description générée automatiquement">
            <a:extLst>
              <a:ext uri="{FF2B5EF4-FFF2-40B4-BE49-F238E27FC236}">
                <a16:creationId xmlns:a16="http://schemas.microsoft.com/office/drawing/2014/main" id="{0AAA3B5D-3815-46C3-A0E3-A40D71AFE9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17741" y="2525578"/>
            <a:ext cx="1193967" cy="1204127"/>
          </a:xfrm>
          <a:prstGeom prst="rect">
            <a:avLst/>
          </a:prstGeom>
        </p:spPr>
      </p:pic>
      <p:pic>
        <p:nvPicPr>
          <p:cNvPr id="39" name="Image 12" descr="Une image contenant texte, signe, clipart, graphiques vectoriels&#10;&#10;Description générée automatiquement">
            <a:extLst>
              <a:ext uri="{FF2B5EF4-FFF2-40B4-BE49-F238E27FC236}">
                <a16:creationId xmlns:a16="http://schemas.microsoft.com/office/drawing/2014/main" id="{560238E4-DEA3-4790-B9D9-55827674B29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59403" y="2525578"/>
            <a:ext cx="1193967" cy="1183807"/>
          </a:xfrm>
          <a:prstGeom prst="rect">
            <a:avLst/>
          </a:prstGeom>
        </p:spPr>
      </p:pic>
      <p:pic>
        <p:nvPicPr>
          <p:cNvPr id="40" name="Image 22" descr="Une image contenant texte, clipart&#10;&#10;Description générée automatiquement">
            <a:extLst>
              <a:ext uri="{FF2B5EF4-FFF2-40B4-BE49-F238E27FC236}">
                <a16:creationId xmlns:a16="http://schemas.microsoft.com/office/drawing/2014/main" id="{3FDE1F46-0B57-44FD-BE33-CCDEFC4818D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77306" y="2671543"/>
            <a:ext cx="1009969" cy="889168"/>
          </a:xfrm>
          <a:prstGeom prst="rect">
            <a:avLst/>
          </a:prstGeom>
        </p:spPr>
      </p:pic>
      <p:sp>
        <p:nvSpPr>
          <p:cNvPr id="41" name="Rectangle 40">
            <a:extLst>
              <a:ext uri="{FF2B5EF4-FFF2-40B4-BE49-F238E27FC236}">
                <a16:creationId xmlns:a16="http://schemas.microsoft.com/office/drawing/2014/main" id="{CDDFC20D-A6CF-4F94-9BB4-E6CF279258BD}"/>
              </a:ext>
            </a:extLst>
          </p:cNvPr>
          <p:cNvSpPr/>
          <p:nvPr/>
        </p:nvSpPr>
        <p:spPr>
          <a:xfrm>
            <a:off x="3961628" y="2579726"/>
            <a:ext cx="1188720" cy="10972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D9CDCF7-C343-40C9-91A0-0F414585DEC7}"/>
              </a:ext>
            </a:extLst>
          </p:cNvPr>
          <p:cNvSpPr/>
          <p:nvPr/>
        </p:nvSpPr>
        <p:spPr>
          <a:xfrm>
            <a:off x="5577068" y="2589886"/>
            <a:ext cx="1188720" cy="10972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523C647-4B68-4ECD-9DF2-3DE6A8D93D32}"/>
              </a:ext>
            </a:extLst>
          </p:cNvPr>
          <p:cNvSpPr/>
          <p:nvPr/>
        </p:nvSpPr>
        <p:spPr>
          <a:xfrm>
            <a:off x="7212828" y="2569566"/>
            <a:ext cx="1198880" cy="112776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4BFD4E9-C8D3-4DE9-9A59-81A1D077AA1F}"/>
              </a:ext>
            </a:extLst>
          </p:cNvPr>
          <p:cNvSpPr/>
          <p:nvPr/>
        </p:nvSpPr>
        <p:spPr>
          <a:xfrm>
            <a:off x="8889228" y="2579726"/>
            <a:ext cx="1188720" cy="1097280"/>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32">
            <a:extLst>
              <a:ext uri="{FF2B5EF4-FFF2-40B4-BE49-F238E27FC236}">
                <a16:creationId xmlns:a16="http://schemas.microsoft.com/office/drawing/2014/main" id="{D5F6EBE7-05A3-475E-82F7-7F2626DA9C7A}"/>
              </a:ext>
            </a:extLst>
          </p:cNvPr>
          <p:cNvSpPr txBox="1"/>
          <p:nvPr/>
        </p:nvSpPr>
        <p:spPr>
          <a:xfrm>
            <a:off x="3697468" y="2198726"/>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50"/>
                </a:solidFill>
                <a:latin typeface="Avenir Next LT Pro"/>
                <a:cs typeface="Calibri"/>
              </a:rPr>
              <a:t>30 speed</a:t>
            </a:r>
            <a:endParaRPr lang="en-US" b="1">
              <a:solidFill>
                <a:srgbClr val="00B050"/>
              </a:solidFill>
              <a:latin typeface="Avenir Next LT Pro"/>
            </a:endParaRPr>
          </a:p>
        </p:txBody>
      </p:sp>
      <p:sp>
        <p:nvSpPr>
          <p:cNvPr id="46" name="TextBox 36">
            <a:extLst>
              <a:ext uri="{FF2B5EF4-FFF2-40B4-BE49-F238E27FC236}">
                <a16:creationId xmlns:a16="http://schemas.microsoft.com/office/drawing/2014/main" id="{7F9DA794-8E28-4C38-9412-2F29CD362172}"/>
              </a:ext>
            </a:extLst>
          </p:cNvPr>
          <p:cNvSpPr txBox="1"/>
          <p:nvPr/>
        </p:nvSpPr>
        <p:spPr>
          <a:xfrm>
            <a:off x="5343387" y="2198726"/>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30A0"/>
                </a:solidFill>
                <a:latin typeface="Avenir Next LT Pro"/>
                <a:cs typeface="Calibri"/>
              </a:rPr>
              <a:t>Stop</a:t>
            </a:r>
            <a:endParaRPr lang="en-US" b="1">
              <a:solidFill>
                <a:srgbClr val="7030A0"/>
              </a:solidFill>
              <a:latin typeface="Avenir Next LT Pro"/>
            </a:endParaRPr>
          </a:p>
        </p:txBody>
      </p:sp>
      <p:sp>
        <p:nvSpPr>
          <p:cNvPr id="47" name="TextBox 37">
            <a:extLst>
              <a:ext uri="{FF2B5EF4-FFF2-40B4-BE49-F238E27FC236}">
                <a16:creationId xmlns:a16="http://schemas.microsoft.com/office/drawing/2014/main" id="{0D880B3D-61AF-4D1D-93B4-92F9FCF23C5C}"/>
              </a:ext>
            </a:extLst>
          </p:cNvPr>
          <p:cNvSpPr txBox="1"/>
          <p:nvPr/>
        </p:nvSpPr>
        <p:spPr>
          <a:xfrm>
            <a:off x="6958827" y="2188566"/>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latin typeface="Avenir Next LT Pro"/>
                <a:cs typeface="Calibri"/>
              </a:rPr>
              <a:t>50 speed</a:t>
            </a:r>
            <a:endParaRPr lang="en-US" b="1">
              <a:solidFill>
                <a:srgbClr val="00B0F0"/>
              </a:solidFill>
              <a:latin typeface="Avenir Next LT Pro"/>
            </a:endParaRPr>
          </a:p>
        </p:txBody>
      </p:sp>
      <p:sp>
        <p:nvSpPr>
          <p:cNvPr id="48" name="TextBox 39">
            <a:extLst>
              <a:ext uri="{FF2B5EF4-FFF2-40B4-BE49-F238E27FC236}">
                <a16:creationId xmlns:a16="http://schemas.microsoft.com/office/drawing/2014/main" id="{C295243C-85AB-46B1-B2F2-A10CE9CEE3CD}"/>
              </a:ext>
            </a:extLst>
          </p:cNvPr>
          <p:cNvSpPr txBox="1"/>
          <p:nvPr/>
        </p:nvSpPr>
        <p:spPr>
          <a:xfrm>
            <a:off x="8813944" y="3928892"/>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5"/>
                </a:solidFill>
                <a:latin typeface="Avenir Next LT Pro"/>
                <a:cs typeface="Calibri"/>
              </a:rPr>
              <a:t>100 %</a:t>
            </a:r>
            <a:endParaRPr lang="en-US" b="1">
              <a:solidFill>
                <a:schemeClr val="accent5"/>
              </a:solidFill>
              <a:latin typeface="Avenir Next LT Pro"/>
            </a:endParaRPr>
          </a:p>
        </p:txBody>
      </p:sp>
      <p:sp>
        <p:nvSpPr>
          <p:cNvPr id="49" name="TextBox 2">
            <a:extLst>
              <a:ext uri="{FF2B5EF4-FFF2-40B4-BE49-F238E27FC236}">
                <a16:creationId xmlns:a16="http://schemas.microsoft.com/office/drawing/2014/main" id="{BA7C878B-4DE6-4D8C-8DDA-318896DDEE9B}"/>
              </a:ext>
            </a:extLst>
          </p:cNvPr>
          <p:cNvSpPr txBox="1"/>
          <p:nvPr/>
        </p:nvSpPr>
        <p:spPr>
          <a:xfrm>
            <a:off x="1346836" y="3801463"/>
            <a:ext cx="242537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000000"/>
                </a:solidFill>
                <a:latin typeface="Avenir Next LT Pro"/>
                <a:ea typeface="+mn-lt"/>
                <a:cs typeface="+mn-lt"/>
              </a:rPr>
              <a:t>Accuracy for normal nearby signs (d&lt;5 m)</a:t>
            </a:r>
            <a:endParaRPr lang="en-US">
              <a:solidFill>
                <a:srgbClr val="4384B5"/>
              </a:solidFill>
              <a:latin typeface="Avenir Next LT Pro"/>
              <a:ea typeface="+mn-lt"/>
              <a:cs typeface="+mn-lt"/>
            </a:endParaRPr>
          </a:p>
        </p:txBody>
      </p:sp>
      <p:sp>
        <p:nvSpPr>
          <p:cNvPr id="50" name="TextBox 32">
            <a:extLst>
              <a:ext uri="{FF2B5EF4-FFF2-40B4-BE49-F238E27FC236}">
                <a16:creationId xmlns:a16="http://schemas.microsoft.com/office/drawing/2014/main" id="{5C09FA6A-EE8C-4717-A0D4-9B97D9B8C9D5}"/>
              </a:ext>
            </a:extLst>
          </p:cNvPr>
          <p:cNvSpPr txBox="1"/>
          <p:nvPr/>
        </p:nvSpPr>
        <p:spPr>
          <a:xfrm>
            <a:off x="3813827" y="3928892"/>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latin typeface="Avenir Next LT Pro"/>
                <a:cs typeface="Calibri"/>
              </a:rPr>
              <a:t>100 %</a:t>
            </a:r>
            <a:endParaRPr lang="en-US" b="1">
              <a:solidFill>
                <a:srgbClr val="00B050"/>
              </a:solidFill>
              <a:latin typeface="Avenir Next LT Pro"/>
            </a:endParaRPr>
          </a:p>
        </p:txBody>
      </p:sp>
      <p:sp>
        <p:nvSpPr>
          <p:cNvPr id="51" name="TextBox 36">
            <a:extLst>
              <a:ext uri="{FF2B5EF4-FFF2-40B4-BE49-F238E27FC236}">
                <a16:creationId xmlns:a16="http://schemas.microsoft.com/office/drawing/2014/main" id="{2E29A870-705B-40E2-BA92-4BD05D31427B}"/>
              </a:ext>
            </a:extLst>
          </p:cNvPr>
          <p:cNvSpPr txBox="1"/>
          <p:nvPr/>
        </p:nvSpPr>
        <p:spPr>
          <a:xfrm>
            <a:off x="5491142" y="3928892"/>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030A0"/>
                </a:solidFill>
                <a:latin typeface="Avenir Next LT Pro"/>
                <a:cs typeface="Calibri"/>
              </a:rPr>
              <a:t>100 %</a:t>
            </a:r>
            <a:endParaRPr lang="en-US" b="1">
              <a:solidFill>
                <a:srgbClr val="7030A0"/>
              </a:solidFill>
              <a:latin typeface="Avenir Next LT Pro"/>
            </a:endParaRPr>
          </a:p>
        </p:txBody>
      </p:sp>
      <p:sp>
        <p:nvSpPr>
          <p:cNvPr id="52" name="TextBox 37">
            <a:extLst>
              <a:ext uri="{FF2B5EF4-FFF2-40B4-BE49-F238E27FC236}">
                <a16:creationId xmlns:a16="http://schemas.microsoft.com/office/drawing/2014/main" id="{E1582785-9C26-44ED-BBE4-324F23482CED}"/>
              </a:ext>
            </a:extLst>
          </p:cNvPr>
          <p:cNvSpPr txBox="1"/>
          <p:nvPr/>
        </p:nvSpPr>
        <p:spPr>
          <a:xfrm>
            <a:off x="7136628" y="3931585"/>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F0"/>
                </a:solidFill>
                <a:latin typeface="Avenir Next LT Pro"/>
                <a:cs typeface="Calibri"/>
              </a:rPr>
              <a:t>100 %</a:t>
            </a:r>
            <a:endParaRPr lang="en-US" b="1">
              <a:solidFill>
                <a:srgbClr val="00B0F0"/>
              </a:solidFill>
              <a:latin typeface="Avenir Next LT Pro"/>
            </a:endParaRPr>
          </a:p>
        </p:txBody>
      </p:sp>
      <p:sp>
        <p:nvSpPr>
          <p:cNvPr id="53" name="TextBox 39">
            <a:extLst>
              <a:ext uri="{FF2B5EF4-FFF2-40B4-BE49-F238E27FC236}">
                <a16:creationId xmlns:a16="http://schemas.microsoft.com/office/drawing/2014/main" id="{09ED39DA-931E-4322-8CF1-23EA61D7DE0E}"/>
              </a:ext>
            </a:extLst>
          </p:cNvPr>
          <p:cNvSpPr txBox="1"/>
          <p:nvPr/>
        </p:nvSpPr>
        <p:spPr>
          <a:xfrm>
            <a:off x="8670622" y="2176268"/>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5"/>
                </a:solidFill>
                <a:latin typeface="Avenir Next LT Pro"/>
                <a:cs typeface="Calibri"/>
              </a:rPr>
              <a:t>Bump</a:t>
            </a:r>
            <a:endParaRPr lang="en-US" b="1">
              <a:solidFill>
                <a:schemeClr val="accent5"/>
              </a:solidFill>
              <a:latin typeface="Avenir Next LT Pro"/>
            </a:endParaRPr>
          </a:p>
        </p:txBody>
      </p:sp>
      <p:sp>
        <p:nvSpPr>
          <p:cNvPr id="54" name="TextBox 2">
            <a:extLst>
              <a:ext uri="{FF2B5EF4-FFF2-40B4-BE49-F238E27FC236}">
                <a16:creationId xmlns:a16="http://schemas.microsoft.com/office/drawing/2014/main" id="{CCA43DB9-D5C3-4925-B6FD-F0716DEF5DE4}"/>
              </a:ext>
            </a:extLst>
          </p:cNvPr>
          <p:cNvSpPr txBox="1"/>
          <p:nvPr/>
        </p:nvSpPr>
        <p:spPr>
          <a:xfrm>
            <a:off x="1340479" y="5918925"/>
            <a:ext cx="235698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000000"/>
                </a:solidFill>
                <a:latin typeface="Avenir Next LT Pro"/>
                <a:ea typeface="+mn-lt"/>
                <a:cs typeface="+mn-lt"/>
              </a:rPr>
              <a:t>Accuracy for signs in anormal conditions</a:t>
            </a:r>
            <a:endParaRPr lang="en-US">
              <a:solidFill>
                <a:srgbClr val="4384B5"/>
              </a:solidFill>
              <a:latin typeface="Avenir Next LT Pro"/>
              <a:ea typeface="+mn-lt"/>
              <a:cs typeface="+mn-lt"/>
            </a:endParaRPr>
          </a:p>
        </p:txBody>
      </p:sp>
      <p:sp>
        <p:nvSpPr>
          <p:cNvPr id="55" name="TextBox 32">
            <a:extLst>
              <a:ext uri="{FF2B5EF4-FFF2-40B4-BE49-F238E27FC236}">
                <a16:creationId xmlns:a16="http://schemas.microsoft.com/office/drawing/2014/main" id="{CE1908FA-BC7D-4174-97EA-CAB01B8DB214}"/>
              </a:ext>
            </a:extLst>
          </p:cNvPr>
          <p:cNvSpPr txBox="1"/>
          <p:nvPr/>
        </p:nvSpPr>
        <p:spPr>
          <a:xfrm>
            <a:off x="3818742" y="6067409"/>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latin typeface="Avenir Next LT Pro"/>
                <a:cs typeface="Calibri"/>
              </a:rPr>
              <a:t>70 %</a:t>
            </a:r>
            <a:endParaRPr lang="en-US" b="1">
              <a:solidFill>
                <a:srgbClr val="00B050"/>
              </a:solidFill>
              <a:latin typeface="Avenir Next LT Pro"/>
            </a:endParaRPr>
          </a:p>
        </p:txBody>
      </p:sp>
      <p:sp>
        <p:nvSpPr>
          <p:cNvPr id="56" name="TextBox 36">
            <a:extLst>
              <a:ext uri="{FF2B5EF4-FFF2-40B4-BE49-F238E27FC236}">
                <a16:creationId xmlns:a16="http://schemas.microsoft.com/office/drawing/2014/main" id="{D58B4C3D-04B6-45D2-97A1-B077988A14B4}"/>
              </a:ext>
            </a:extLst>
          </p:cNvPr>
          <p:cNvSpPr txBox="1"/>
          <p:nvPr/>
        </p:nvSpPr>
        <p:spPr>
          <a:xfrm>
            <a:off x="5491142" y="6067409"/>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030A0"/>
                </a:solidFill>
                <a:latin typeface="Avenir Next LT Pro"/>
                <a:cs typeface="Calibri"/>
              </a:rPr>
              <a:t>90 %</a:t>
            </a:r>
            <a:endParaRPr lang="en-US" b="1">
              <a:solidFill>
                <a:srgbClr val="7030A0"/>
              </a:solidFill>
              <a:latin typeface="Avenir Next LT Pro"/>
            </a:endParaRPr>
          </a:p>
        </p:txBody>
      </p:sp>
      <p:sp>
        <p:nvSpPr>
          <p:cNvPr id="57" name="TextBox 37">
            <a:extLst>
              <a:ext uri="{FF2B5EF4-FFF2-40B4-BE49-F238E27FC236}">
                <a16:creationId xmlns:a16="http://schemas.microsoft.com/office/drawing/2014/main" id="{72027664-95EB-4EEA-8BEC-055FDD5AD234}"/>
              </a:ext>
            </a:extLst>
          </p:cNvPr>
          <p:cNvSpPr txBox="1"/>
          <p:nvPr/>
        </p:nvSpPr>
        <p:spPr>
          <a:xfrm>
            <a:off x="7136628" y="6059382"/>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F0"/>
                </a:solidFill>
                <a:latin typeface="Avenir Next LT Pro"/>
                <a:cs typeface="Calibri"/>
              </a:rPr>
              <a:t>60 %</a:t>
            </a:r>
            <a:endParaRPr lang="en-US" b="1">
              <a:solidFill>
                <a:srgbClr val="00B0F0"/>
              </a:solidFill>
              <a:latin typeface="Avenir Next LT Pro"/>
            </a:endParaRPr>
          </a:p>
        </p:txBody>
      </p:sp>
      <p:sp>
        <p:nvSpPr>
          <p:cNvPr id="58" name="TextBox 39">
            <a:extLst>
              <a:ext uri="{FF2B5EF4-FFF2-40B4-BE49-F238E27FC236}">
                <a16:creationId xmlns:a16="http://schemas.microsoft.com/office/drawing/2014/main" id="{6559D858-90AB-46F8-9F5B-84EF98EE5D63}"/>
              </a:ext>
            </a:extLst>
          </p:cNvPr>
          <p:cNvSpPr txBox="1"/>
          <p:nvPr/>
        </p:nvSpPr>
        <p:spPr>
          <a:xfrm>
            <a:off x="8809028" y="6018044"/>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5"/>
                </a:solidFill>
                <a:latin typeface="Avenir Next LT Pro"/>
                <a:cs typeface="Calibri"/>
              </a:rPr>
              <a:t>80 %</a:t>
            </a:r>
            <a:endParaRPr lang="en-US" b="1">
              <a:solidFill>
                <a:schemeClr val="accent5"/>
              </a:solidFill>
              <a:latin typeface="Avenir Next LT Pro"/>
            </a:endParaRPr>
          </a:p>
        </p:txBody>
      </p:sp>
      <p:sp>
        <p:nvSpPr>
          <p:cNvPr id="59" name="TextBox 2">
            <a:extLst>
              <a:ext uri="{FF2B5EF4-FFF2-40B4-BE49-F238E27FC236}">
                <a16:creationId xmlns:a16="http://schemas.microsoft.com/office/drawing/2014/main" id="{51F50EDE-1F06-4A07-9B18-27CEFE38F163}"/>
              </a:ext>
            </a:extLst>
          </p:cNvPr>
          <p:cNvSpPr txBox="1"/>
          <p:nvPr/>
        </p:nvSpPr>
        <p:spPr>
          <a:xfrm>
            <a:off x="1345396" y="4792929"/>
            <a:ext cx="235698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000000"/>
                </a:solidFill>
                <a:latin typeface="Avenir Next LT Pro"/>
                <a:ea typeface="+mn-lt"/>
                <a:cs typeface="+mn-lt"/>
              </a:rPr>
              <a:t>Accuracy for far away normal signs  (5 m&lt;d&lt;7 m)</a:t>
            </a:r>
            <a:endParaRPr lang="en-US">
              <a:solidFill>
                <a:srgbClr val="4384B5"/>
              </a:solidFill>
              <a:latin typeface="Avenir Next LT Pro"/>
              <a:ea typeface="+mn-lt"/>
              <a:cs typeface="+mn-lt"/>
            </a:endParaRPr>
          </a:p>
        </p:txBody>
      </p:sp>
      <p:sp>
        <p:nvSpPr>
          <p:cNvPr id="60" name="TextBox 32">
            <a:extLst>
              <a:ext uri="{FF2B5EF4-FFF2-40B4-BE49-F238E27FC236}">
                <a16:creationId xmlns:a16="http://schemas.microsoft.com/office/drawing/2014/main" id="{B90F5114-533C-43C1-984D-C358BE48AE79}"/>
              </a:ext>
            </a:extLst>
          </p:cNvPr>
          <p:cNvSpPr txBox="1"/>
          <p:nvPr/>
        </p:nvSpPr>
        <p:spPr>
          <a:xfrm>
            <a:off x="3823660" y="5059602"/>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latin typeface="Avenir Next LT Pro"/>
                <a:cs typeface="Calibri"/>
              </a:rPr>
              <a:t>100 %</a:t>
            </a:r>
            <a:endParaRPr lang="en-US" b="1">
              <a:solidFill>
                <a:srgbClr val="00B050"/>
              </a:solidFill>
              <a:latin typeface="Avenir Next LT Pro"/>
            </a:endParaRPr>
          </a:p>
        </p:txBody>
      </p:sp>
      <p:sp>
        <p:nvSpPr>
          <p:cNvPr id="61" name="TextBox 36">
            <a:extLst>
              <a:ext uri="{FF2B5EF4-FFF2-40B4-BE49-F238E27FC236}">
                <a16:creationId xmlns:a16="http://schemas.microsoft.com/office/drawing/2014/main" id="{0E7EAAED-BD24-4A20-8763-8603CBEFD982}"/>
              </a:ext>
            </a:extLst>
          </p:cNvPr>
          <p:cNvSpPr txBox="1"/>
          <p:nvPr/>
        </p:nvSpPr>
        <p:spPr>
          <a:xfrm>
            <a:off x="5496060" y="5059602"/>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030A0"/>
                </a:solidFill>
                <a:latin typeface="Avenir Next LT Pro"/>
                <a:cs typeface="Calibri"/>
              </a:rPr>
              <a:t>100 %</a:t>
            </a:r>
            <a:endParaRPr lang="en-US" b="1">
              <a:solidFill>
                <a:srgbClr val="7030A0"/>
              </a:solidFill>
              <a:latin typeface="Avenir Next LT Pro"/>
            </a:endParaRPr>
          </a:p>
        </p:txBody>
      </p:sp>
      <p:sp>
        <p:nvSpPr>
          <p:cNvPr id="62" name="TextBox 37">
            <a:extLst>
              <a:ext uri="{FF2B5EF4-FFF2-40B4-BE49-F238E27FC236}">
                <a16:creationId xmlns:a16="http://schemas.microsoft.com/office/drawing/2014/main" id="{62818072-19A0-4473-9C8F-42FBB586DFF1}"/>
              </a:ext>
            </a:extLst>
          </p:cNvPr>
          <p:cNvSpPr txBox="1"/>
          <p:nvPr/>
        </p:nvSpPr>
        <p:spPr>
          <a:xfrm>
            <a:off x="7141546" y="5051575"/>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F0"/>
                </a:solidFill>
                <a:latin typeface="Avenir Next LT Pro"/>
                <a:cs typeface="Calibri"/>
              </a:rPr>
              <a:t>100 %</a:t>
            </a:r>
            <a:endParaRPr lang="en-US" b="1">
              <a:solidFill>
                <a:srgbClr val="00B0F0"/>
              </a:solidFill>
              <a:latin typeface="Avenir Next LT Pro"/>
            </a:endParaRPr>
          </a:p>
        </p:txBody>
      </p:sp>
      <p:sp>
        <p:nvSpPr>
          <p:cNvPr id="63" name="TextBox 39">
            <a:extLst>
              <a:ext uri="{FF2B5EF4-FFF2-40B4-BE49-F238E27FC236}">
                <a16:creationId xmlns:a16="http://schemas.microsoft.com/office/drawing/2014/main" id="{1EF5F897-F81A-4161-AAB7-9CA6145344E9}"/>
              </a:ext>
            </a:extLst>
          </p:cNvPr>
          <p:cNvSpPr txBox="1"/>
          <p:nvPr/>
        </p:nvSpPr>
        <p:spPr>
          <a:xfrm>
            <a:off x="8813946" y="5010237"/>
            <a:ext cx="1351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5"/>
                </a:solidFill>
                <a:latin typeface="Avenir Next LT Pro"/>
                <a:cs typeface="Calibri"/>
              </a:rPr>
              <a:t>100 %</a:t>
            </a:r>
            <a:endParaRPr lang="en-US" b="1">
              <a:solidFill>
                <a:schemeClr val="accent5"/>
              </a:solidFill>
              <a:latin typeface="Avenir Next LT Pro"/>
            </a:endParaRPr>
          </a:p>
        </p:txBody>
      </p:sp>
      <p:sp>
        <p:nvSpPr>
          <p:cNvPr id="64" name="ZoneTexte 63">
            <a:extLst>
              <a:ext uri="{FF2B5EF4-FFF2-40B4-BE49-F238E27FC236}">
                <a16:creationId xmlns:a16="http://schemas.microsoft.com/office/drawing/2014/main" id="{EC52E0CA-61DB-4C29-92A8-E8785BF43EC1}"/>
              </a:ext>
            </a:extLst>
          </p:cNvPr>
          <p:cNvSpPr txBox="1"/>
          <p:nvPr/>
        </p:nvSpPr>
        <p:spPr>
          <a:xfrm>
            <a:off x="1674159" y="933900"/>
            <a:ext cx="9141236" cy="1200329"/>
          </a:xfrm>
          <a:prstGeom prst="rect">
            <a:avLst/>
          </a:prstGeom>
          <a:solidFill>
            <a:srgbClr val="E2E773">
              <a:alpha val="40000"/>
            </a:srgbClr>
          </a:solidFill>
        </p:spPr>
        <p:txBody>
          <a:bodyPr wrap="square" lIns="91440" tIns="45720" rIns="91440" bIns="45720" rtlCol="0" anchor="t">
            <a:spAutoFit/>
          </a:bodyPr>
          <a:lstStyle/>
          <a:p>
            <a:r>
              <a:rPr lang="en-US">
                <a:solidFill>
                  <a:schemeClr val="accent1">
                    <a:lumMod val="50000"/>
                  </a:schemeClr>
                </a:solidFill>
                <a:latin typeface="Avenir Next LT Pro"/>
              </a:rPr>
              <a:t>Operational requirements: </a:t>
            </a:r>
          </a:p>
          <a:p>
            <a:pPr marL="285750" indent="-285750">
              <a:buFontTx/>
              <a:buChar char="-"/>
            </a:pPr>
            <a:r>
              <a:rPr lang="en-US">
                <a:solidFill>
                  <a:schemeClr val="accent1">
                    <a:lumMod val="50000"/>
                  </a:schemeClr>
                </a:solidFill>
                <a:latin typeface="Avenir Next LT Pro"/>
              </a:rPr>
              <a:t>Detect obstacles </a:t>
            </a:r>
            <a:r>
              <a:rPr lang="en-US" b="1">
                <a:solidFill>
                  <a:schemeClr val="accent1">
                    <a:lumMod val="50000"/>
                  </a:schemeClr>
                </a:solidFill>
                <a:latin typeface="Avenir Next LT Pro"/>
              </a:rPr>
              <a:t>5 meters away</a:t>
            </a:r>
            <a:r>
              <a:rPr lang="en-US">
                <a:solidFill>
                  <a:schemeClr val="accent1">
                    <a:lumMod val="50000"/>
                  </a:schemeClr>
                </a:solidFill>
                <a:latin typeface="Avenir Next LT Pro"/>
              </a:rPr>
              <a:t> in front of the car, and identify it in </a:t>
            </a:r>
            <a:r>
              <a:rPr lang="en-US" b="1">
                <a:solidFill>
                  <a:schemeClr val="accent1">
                    <a:lumMod val="50000"/>
                  </a:schemeClr>
                </a:solidFill>
                <a:latin typeface="Avenir Next LT Pro"/>
              </a:rPr>
              <a:t>2 to 5 seconds</a:t>
            </a:r>
          </a:p>
          <a:p>
            <a:pPr marL="285750" indent="-285750">
              <a:buFontTx/>
              <a:buChar char="-"/>
            </a:pPr>
            <a:r>
              <a:rPr lang="en-US">
                <a:solidFill>
                  <a:schemeClr val="accent1">
                    <a:lumMod val="50000"/>
                  </a:schemeClr>
                </a:solidFill>
                <a:latin typeface="Avenir Next LT Pro"/>
              </a:rPr>
              <a:t>Detect </a:t>
            </a:r>
            <a:r>
              <a:rPr lang="en-US" b="1">
                <a:solidFill>
                  <a:schemeClr val="accent1">
                    <a:lumMod val="50000"/>
                  </a:schemeClr>
                </a:solidFill>
                <a:latin typeface="Avenir Next LT Pro"/>
              </a:rPr>
              <a:t>all our road signs</a:t>
            </a:r>
          </a:p>
          <a:p>
            <a:pPr marL="285750" indent="-285750">
              <a:buFontTx/>
              <a:buChar char="-"/>
            </a:pPr>
            <a:r>
              <a:rPr lang="en-US">
                <a:solidFill>
                  <a:schemeClr val="accent1">
                    <a:lumMod val="50000"/>
                  </a:schemeClr>
                </a:solidFill>
                <a:latin typeface="Avenir Next LT Pro"/>
              </a:rPr>
              <a:t>10 images used for each test and panel</a:t>
            </a:r>
          </a:p>
        </p:txBody>
      </p:sp>
    </p:spTree>
    <p:extLst>
      <p:ext uri="{BB962C8B-B14F-4D97-AF65-F5344CB8AC3E}">
        <p14:creationId xmlns:p14="http://schemas.microsoft.com/office/powerpoint/2010/main" val="1849078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8</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STORIES DIFFICULTIES</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8</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8"/>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9">
            <a:duotone>
              <a:schemeClr val="accent2">
                <a:shade val="45000"/>
                <a:satMod val="135000"/>
              </a:schemeClr>
              <a:prstClr val="white"/>
            </a:duotone>
          </a:blip>
          <a:stretch>
            <a:fillRect/>
          </a:stretch>
        </p:blipFill>
        <p:spPr>
          <a:xfrm>
            <a:off x="76462" y="1895551"/>
            <a:ext cx="832197" cy="832197"/>
          </a:xfrm>
          <a:prstGeom prst="rect">
            <a:avLst/>
          </a:prstGeom>
        </p:spPr>
      </p:pic>
      <p:pic>
        <p:nvPicPr>
          <p:cNvPr id="5" name="Picture 6" descr="Icon&#10;&#10;Description automatically generated">
            <a:extLst>
              <a:ext uri="{FF2B5EF4-FFF2-40B4-BE49-F238E27FC236}">
                <a16:creationId xmlns:a16="http://schemas.microsoft.com/office/drawing/2014/main" id="{DAD8CA03-8B12-B3ED-8BA4-258F58D5DC93}"/>
              </a:ext>
            </a:extLst>
          </p:cNvPr>
          <p:cNvPicPr>
            <a:picLocks noChangeAspect="1"/>
          </p:cNvPicPr>
          <p:nvPr/>
        </p:nvPicPr>
        <p:blipFill>
          <a:blip r:embed="rId10"/>
          <a:stretch>
            <a:fillRect/>
          </a:stretch>
        </p:blipFill>
        <p:spPr>
          <a:xfrm>
            <a:off x="3112478" y="3688863"/>
            <a:ext cx="1219200" cy="1219200"/>
          </a:xfrm>
          <a:prstGeom prst="rect">
            <a:avLst/>
          </a:prstGeom>
        </p:spPr>
      </p:pic>
      <p:pic>
        <p:nvPicPr>
          <p:cNvPr id="7" name="Picture 8" descr="Icon&#10;&#10;Description automatically generated">
            <a:extLst>
              <a:ext uri="{FF2B5EF4-FFF2-40B4-BE49-F238E27FC236}">
                <a16:creationId xmlns:a16="http://schemas.microsoft.com/office/drawing/2014/main" id="{B5B3BCA9-2AFA-9B6D-0546-DA12CF454047}"/>
              </a:ext>
            </a:extLst>
          </p:cNvPr>
          <p:cNvPicPr>
            <a:picLocks noChangeAspect="1"/>
          </p:cNvPicPr>
          <p:nvPr/>
        </p:nvPicPr>
        <p:blipFill>
          <a:blip r:embed="rId11"/>
          <a:stretch>
            <a:fillRect/>
          </a:stretch>
        </p:blipFill>
        <p:spPr>
          <a:xfrm>
            <a:off x="7889631" y="3581400"/>
            <a:ext cx="1219200" cy="1219200"/>
          </a:xfrm>
          <a:prstGeom prst="rect">
            <a:avLst/>
          </a:prstGeom>
        </p:spPr>
      </p:pic>
      <p:pic>
        <p:nvPicPr>
          <p:cNvPr id="9" name="Picture 11" descr="Icon&#10;&#10;Description automatically generated">
            <a:extLst>
              <a:ext uri="{FF2B5EF4-FFF2-40B4-BE49-F238E27FC236}">
                <a16:creationId xmlns:a16="http://schemas.microsoft.com/office/drawing/2014/main" id="{592D37C8-2D2D-A0FC-CE59-F03C43B1645D}"/>
              </a:ext>
            </a:extLst>
          </p:cNvPr>
          <p:cNvPicPr>
            <a:picLocks noChangeAspect="1"/>
          </p:cNvPicPr>
          <p:nvPr/>
        </p:nvPicPr>
        <p:blipFill>
          <a:blip r:embed="rId12"/>
          <a:stretch>
            <a:fillRect/>
          </a:stretch>
        </p:blipFill>
        <p:spPr>
          <a:xfrm>
            <a:off x="7215553" y="1344247"/>
            <a:ext cx="1219200" cy="1219200"/>
          </a:xfrm>
          <a:prstGeom prst="rect">
            <a:avLst/>
          </a:prstGeom>
        </p:spPr>
      </p:pic>
      <p:pic>
        <p:nvPicPr>
          <p:cNvPr id="12" name="Picture 12">
            <a:extLst>
              <a:ext uri="{FF2B5EF4-FFF2-40B4-BE49-F238E27FC236}">
                <a16:creationId xmlns:a16="http://schemas.microsoft.com/office/drawing/2014/main" id="{A67900AD-EDDA-7833-971B-347C3C7E6B85}"/>
              </a:ext>
            </a:extLst>
          </p:cNvPr>
          <p:cNvPicPr>
            <a:picLocks noChangeAspect="1"/>
          </p:cNvPicPr>
          <p:nvPr/>
        </p:nvPicPr>
        <p:blipFill>
          <a:blip r:embed="rId13"/>
          <a:stretch>
            <a:fillRect/>
          </a:stretch>
        </p:blipFill>
        <p:spPr>
          <a:xfrm>
            <a:off x="8749322" y="1236787"/>
            <a:ext cx="1219200" cy="1219200"/>
          </a:xfrm>
          <a:prstGeom prst="rect">
            <a:avLst/>
          </a:prstGeom>
        </p:spPr>
      </p:pic>
      <p:pic>
        <p:nvPicPr>
          <p:cNvPr id="13" name="Picture 14">
            <a:extLst>
              <a:ext uri="{FF2B5EF4-FFF2-40B4-BE49-F238E27FC236}">
                <a16:creationId xmlns:a16="http://schemas.microsoft.com/office/drawing/2014/main" id="{BEFB77B2-EB24-F646-228E-BBE14D33FCEC}"/>
              </a:ext>
            </a:extLst>
          </p:cNvPr>
          <p:cNvPicPr>
            <a:picLocks noChangeAspect="1"/>
          </p:cNvPicPr>
          <p:nvPr/>
        </p:nvPicPr>
        <p:blipFill>
          <a:blip r:embed="rId14"/>
          <a:stretch>
            <a:fillRect/>
          </a:stretch>
        </p:blipFill>
        <p:spPr>
          <a:xfrm>
            <a:off x="3034323" y="1090247"/>
            <a:ext cx="1150816" cy="1160585"/>
          </a:xfrm>
          <a:prstGeom prst="rect">
            <a:avLst/>
          </a:prstGeom>
        </p:spPr>
      </p:pic>
      <p:sp>
        <p:nvSpPr>
          <p:cNvPr id="19" name="ZoneTexte 28">
            <a:extLst>
              <a:ext uri="{FF2B5EF4-FFF2-40B4-BE49-F238E27FC236}">
                <a16:creationId xmlns:a16="http://schemas.microsoft.com/office/drawing/2014/main" id="{A1008710-5AE1-9D68-90E3-7BCA7C3EFF71}"/>
              </a:ext>
            </a:extLst>
          </p:cNvPr>
          <p:cNvSpPr txBox="1"/>
          <p:nvPr/>
        </p:nvSpPr>
        <p:spPr>
          <a:xfrm>
            <a:off x="2642458" y="4945443"/>
            <a:ext cx="1889000" cy="923330"/>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Delay between Raspberry and Computer</a:t>
            </a:r>
            <a:endParaRPr lang="en-US"/>
          </a:p>
        </p:txBody>
      </p:sp>
      <p:sp>
        <p:nvSpPr>
          <p:cNvPr id="20" name="ZoneTexte 28">
            <a:extLst>
              <a:ext uri="{FF2B5EF4-FFF2-40B4-BE49-F238E27FC236}">
                <a16:creationId xmlns:a16="http://schemas.microsoft.com/office/drawing/2014/main" id="{CEF1C85A-8E9A-DB5F-07E7-AAF18B6791C4}"/>
              </a:ext>
            </a:extLst>
          </p:cNvPr>
          <p:cNvSpPr txBox="1"/>
          <p:nvPr/>
        </p:nvSpPr>
        <p:spPr>
          <a:xfrm>
            <a:off x="7517304" y="4867289"/>
            <a:ext cx="1889000" cy="1477328"/>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Network connection between Raspberry and Computer</a:t>
            </a:r>
            <a:endParaRPr lang="en-US"/>
          </a:p>
        </p:txBody>
      </p:sp>
      <p:sp>
        <p:nvSpPr>
          <p:cNvPr id="21" name="ZoneTexte 28">
            <a:extLst>
              <a:ext uri="{FF2B5EF4-FFF2-40B4-BE49-F238E27FC236}">
                <a16:creationId xmlns:a16="http://schemas.microsoft.com/office/drawing/2014/main" id="{75DD765D-9E28-3ED7-DC05-B0EFB6D1EE48}"/>
              </a:ext>
            </a:extLst>
          </p:cNvPr>
          <p:cNvSpPr txBox="1"/>
          <p:nvPr/>
        </p:nvSpPr>
        <p:spPr>
          <a:xfrm>
            <a:off x="7605226" y="2512905"/>
            <a:ext cx="1889000" cy="923330"/>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Docker changes the camera ID</a:t>
            </a:r>
            <a:endParaRPr lang="en-US"/>
          </a:p>
        </p:txBody>
      </p:sp>
      <p:sp>
        <p:nvSpPr>
          <p:cNvPr id="23" name="ZoneTexte 28">
            <a:extLst>
              <a:ext uri="{FF2B5EF4-FFF2-40B4-BE49-F238E27FC236}">
                <a16:creationId xmlns:a16="http://schemas.microsoft.com/office/drawing/2014/main" id="{CD769189-CD79-6E0A-A18D-A4DB367352AF}"/>
              </a:ext>
            </a:extLst>
          </p:cNvPr>
          <p:cNvSpPr txBox="1"/>
          <p:nvPr/>
        </p:nvSpPr>
        <p:spPr>
          <a:xfrm>
            <a:off x="2661995" y="2170982"/>
            <a:ext cx="1889000" cy="1200329"/>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Reflash Operational System Image in Raspberry</a:t>
            </a:r>
            <a:endParaRPr lang="en-US"/>
          </a:p>
        </p:txBody>
      </p:sp>
    </p:spTree>
    <p:extLst>
      <p:ext uri="{BB962C8B-B14F-4D97-AF65-F5344CB8AC3E}">
        <p14:creationId xmlns:p14="http://schemas.microsoft.com/office/powerpoint/2010/main" val="268821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6283C9-7833-C91E-890F-49B0B1BB6D77}"/>
              </a:ext>
            </a:extLst>
          </p:cNvPr>
          <p:cNvSpPr>
            <a:spLocks noGrp="1"/>
          </p:cNvSpPr>
          <p:nvPr/>
        </p:nvSpPr>
        <p:spPr>
          <a:xfrm>
            <a:off x="10948086"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9</a:t>
            </a:fld>
            <a:endParaRPr lang="fr-FR" sz="2000" b="1">
              <a:latin typeface="Avenir Next LT Pro"/>
              <a:cs typeface="Calibri"/>
            </a:endParaRPr>
          </a:p>
        </p:txBody>
      </p:sp>
      <p:sp>
        <p:nvSpPr>
          <p:cNvPr id="98" name="TextBox 4">
            <a:extLst>
              <a:ext uri="{FF2B5EF4-FFF2-40B4-BE49-F238E27FC236}">
                <a16:creationId xmlns:a16="http://schemas.microsoft.com/office/drawing/2014/main" id="{B013B359-2B44-FA94-AC64-8F3889B416D8}"/>
              </a:ext>
            </a:extLst>
          </p:cNvPr>
          <p:cNvSpPr txBox="1"/>
          <p:nvPr/>
        </p:nvSpPr>
        <p:spPr>
          <a:xfrm>
            <a:off x="2610885" y="112946"/>
            <a:ext cx="6975811" cy="6463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rtlCol="0" anchor="t">
            <a:spAutoFit/>
          </a:bodyPr>
          <a:lstStyle/>
          <a:p>
            <a:pPr algn="ctr">
              <a:defRPr/>
            </a:pPr>
            <a:r>
              <a:rPr lang="fr-FR" sz="3600">
                <a:solidFill>
                  <a:schemeClr val="tx2"/>
                </a:solidFill>
                <a:latin typeface="Avenir Next LT Pro"/>
                <a:cs typeface="Calibri"/>
              </a:rPr>
              <a:t>STORY 1</a:t>
            </a:r>
          </a:p>
        </p:txBody>
      </p:sp>
      <p:cxnSp>
        <p:nvCxnSpPr>
          <p:cNvPr id="101" name="Connecteur droit avec flèche 100">
            <a:extLst>
              <a:ext uri="{FF2B5EF4-FFF2-40B4-BE49-F238E27FC236}">
                <a16:creationId xmlns:a16="http://schemas.microsoft.com/office/drawing/2014/main" id="{65369928-E398-15BA-C152-008AE731261C}"/>
              </a:ext>
            </a:extLst>
          </p:cNvPr>
          <p:cNvCxnSpPr/>
          <p:nvPr/>
        </p:nvCxnSpPr>
        <p:spPr>
          <a:xfrm flipV="1">
            <a:off x="1774739" y="856220"/>
            <a:ext cx="8637371" cy="20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Espace réservé du numéro de diapositive 14">
            <a:extLst>
              <a:ext uri="{FF2B5EF4-FFF2-40B4-BE49-F238E27FC236}">
                <a16:creationId xmlns:a16="http://schemas.microsoft.com/office/drawing/2014/main" id="{A9AEAC3F-A2D1-9AD0-C452-5A865293EF64}"/>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7A9633-343E-4A90-A07B-C619048A2403}" type="slidenum">
              <a:rPr lang="fr-FR" sz="2000" b="1" dirty="0" smtClean="0">
                <a:latin typeface="Avenir Next LT Pro"/>
              </a:rPr>
              <a:pPr/>
              <a:t>9</a:t>
            </a:fld>
            <a:endParaRPr lang="fr-FR" sz="2000" b="1">
              <a:latin typeface="Avenir Next LT Pro"/>
            </a:endParaRPr>
          </a:p>
        </p:txBody>
      </p:sp>
      <p:sp>
        <p:nvSpPr>
          <p:cNvPr id="2" name="Rectangle 1">
            <a:extLst>
              <a:ext uri="{FF2B5EF4-FFF2-40B4-BE49-F238E27FC236}">
                <a16:creationId xmlns:a16="http://schemas.microsoft.com/office/drawing/2014/main" id="{FAA02284-ADBD-5A9D-91A5-4367647FF315}"/>
              </a:ext>
            </a:extLst>
          </p:cNvPr>
          <p:cNvSpPr/>
          <p:nvPr/>
        </p:nvSpPr>
        <p:spPr>
          <a:xfrm>
            <a:off x="1" y="-7895"/>
            <a:ext cx="641046" cy="6865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121">
            <a:extLst>
              <a:ext uri="{FF2B5EF4-FFF2-40B4-BE49-F238E27FC236}">
                <a16:creationId xmlns:a16="http://schemas.microsoft.com/office/drawing/2014/main" id="{443030B1-33B8-1201-17E7-88ADB5778F14}"/>
              </a:ext>
            </a:extLst>
          </p:cNvPr>
          <p:cNvPicPr>
            <a:picLocks noChangeAspect="1"/>
          </p:cNvPicPr>
          <p:nvPr/>
        </p:nvPicPr>
        <p:blipFill>
          <a:blip r:embed="rId3"/>
          <a:stretch>
            <a:fillRect/>
          </a:stretch>
        </p:blipFill>
        <p:spPr>
          <a:xfrm>
            <a:off x="103382" y="1151540"/>
            <a:ext cx="455442" cy="429473"/>
          </a:xfrm>
          <a:prstGeom prst="rect">
            <a:avLst/>
          </a:prstGeom>
        </p:spPr>
      </p:pic>
      <p:pic>
        <p:nvPicPr>
          <p:cNvPr id="6" name="Image 10">
            <a:extLst>
              <a:ext uri="{FF2B5EF4-FFF2-40B4-BE49-F238E27FC236}">
                <a16:creationId xmlns:a16="http://schemas.microsoft.com/office/drawing/2014/main" id="{7D6CB66A-4F97-9A6B-0A35-FB2A6AEF3872}"/>
              </a:ext>
            </a:extLst>
          </p:cNvPr>
          <p:cNvPicPr>
            <a:picLocks noChangeAspect="1"/>
          </p:cNvPicPr>
          <p:nvPr/>
        </p:nvPicPr>
        <p:blipFill>
          <a:blip r:embed="rId4">
            <a:duotone>
              <a:schemeClr val="bg2">
                <a:shade val="45000"/>
                <a:satMod val="135000"/>
              </a:schemeClr>
              <a:prstClr val="white"/>
            </a:duotone>
          </a:blip>
          <a:stretch>
            <a:fillRect/>
          </a:stretch>
        </p:blipFill>
        <p:spPr>
          <a:xfrm>
            <a:off x="71698" y="3243661"/>
            <a:ext cx="464525" cy="443312"/>
          </a:xfrm>
          <a:prstGeom prst="rect">
            <a:avLst/>
          </a:prstGeom>
        </p:spPr>
      </p:pic>
      <p:pic>
        <p:nvPicPr>
          <p:cNvPr id="8" name="Image 124" descr="Une image contenant texte&#10;&#10;Description générée automatiquement">
            <a:extLst>
              <a:ext uri="{FF2B5EF4-FFF2-40B4-BE49-F238E27FC236}">
                <a16:creationId xmlns:a16="http://schemas.microsoft.com/office/drawing/2014/main" id="{BE86C63E-7D6B-9C1B-9735-259A946DB608}"/>
              </a:ext>
            </a:extLst>
          </p:cNvPr>
          <p:cNvPicPr>
            <a:picLocks noChangeAspect="1"/>
          </p:cNvPicPr>
          <p:nvPr/>
        </p:nvPicPr>
        <p:blipFill>
          <a:blip r:embed="rId5"/>
          <a:stretch>
            <a:fillRect/>
          </a:stretch>
        </p:blipFill>
        <p:spPr>
          <a:xfrm>
            <a:off x="159284" y="4334466"/>
            <a:ext cx="320732" cy="396333"/>
          </a:xfrm>
          <a:prstGeom prst="rect">
            <a:avLst/>
          </a:prstGeom>
        </p:spPr>
      </p:pic>
      <p:pic>
        <p:nvPicPr>
          <p:cNvPr id="11" name="Picture 2">
            <a:extLst>
              <a:ext uri="{FF2B5EF4-FFF2-40B4-BE49-F238E27FC236}">
                <a16:creationId xmlns:a16="http://schemas.microsoft.com/office/drawing/2014/main" id="{32035460-AF9D-45AA-641C-5925E3CF76EC}"/>
              </a:ext>
            </a:extLst>
          </p:cNvPr>
          <p:cNvPicPr>
            <a:picLocks noChangeAspect="1"/>
          </p:cNvPicPr>
          <p:nvPr/>
        </p:nvPicPr>
        <p:blipFill>
          <a:blip r:embed="rId6"/>
          <a:stretch>
            <a:fillRect/>
          </a:stretch>
        </p:blipFill>
        <p:spPr>
          <a:xfrm>
            <a:off x="87388" y="6286012"/>
            <a:ext cx="464525" cy="472941"/>
          </a:xfrm>
          <a:prstGeom prst="rect">
            <a:avLst/>
          </a:prstGeom>
        </p:spPr>
      </p:pic>
      <p:pic>
        <p:nvPicPr>
          <p:cNvPr id="14" name="Image 13">
            <a:extLst>
              <a:ext uri="{FF2B5EF4-FFF2-40B4-BE49-F238E27FC236}">
                <a16:creationId xmlns:a16="http://schemas.microsoft.com/office/drawing/2014/main" id="{03E56F85-5B9A-342C-C547-D07E23B175A0}"/>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88" y="5271197"/>
            <a:ext cx="474417" cy="474417"/>
          </a:xfrm>
          <a:prstGeom prst="rect">
            <a:avLst/>
          </a:prstGeom>
        </p:spPr>
      </p:pic>
      <p:pic>
        <p:nvPicPr>
          <p:cNvPr id="17" name="Image 2">
            <a:extLst>
              <a:ext uri="{FF2B5EF4-FFF2-40B4-BE49-F238E27FC236}">
                <a16:creationId xmlns:a16="http://schemas.microsoft.com/office/drawing/2014/main" id="{2E1F2977-1FCB-28FA-E6A5-0854A96E91AE}"/>
              </a:ext>
            </a:extLst>
          </p:cNvPr>
          <p:cNvPicPr>
            <a:picLocks noChangeAspect="1"/>
          </p:cNvPicPr>
          <p:nvPr/>
        </p:nvPicPr>
        <p:blipFill>
          <a:blip r:embed="rId8"/>
          <a:stretch>
            <a:fillRect/>
          </a:stretch>
        </p:blipFill>
        <p:spPr>
          <a:xfrm>
            <a:off x="63762" y="116006"/>
            <a:ext cx="492361" cy="464139"/>
          </a:xfrm>
          <a:prstGeom prst="rect">
            <a:avLst/>
          </a:prstGeom>
        </p:spPr>
      </p:pic>
      <p:sp>
        <p:nvSpPr>
          <p:cNvPr id="18" name="Ellipse 17">
            <a:extLst>
              <a:ext uri="{FF2B5EF4-FFF2-40B4-BE49-F238E27FC236}">
                <a16:creationId xmlns:a16="http://schemas.microsoft.com/office/drawing/2014/main" id="{F91EEEC5-9342-71F3-5BA8-6FE8CC3B9646}"/>
              </a:ext>
            </a:extLst>
          </p:cNvPr>
          <p:cNvSpPr/>
          <p:nvPr/>
        </p:nvSpPr>
        <p:spPr>
          <a:xfrm>
            <a:off x="0" y="1752641"/>
            <a:ext cx="1091258" cy="10993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4">
            <a:extLst>
              <a:ext uri="{FF2B5EF4-FFF2-40B4-BE49-F238E27FC236}">
                <a16:creationId xmlns:a16="http://schemas.microsoft.com/office/drawing/2014/main" id="{1CB11368-6768-3449-6A01-5354AE6B9D02}"/>
              </a:ext>
            </a:extLst>
          </p:cNvPr>
          <p:cNvPicPr>
            <a:picLocks noChangeAspect="1"/>
          </p:cNvPicPr>
          <p:nvPr/>
        </p:nvPicPr>
        <p:blipFill>
          <a:blip r:embed="rId9">
            <a:duotone>
              <a:schemeClr val="accent2">
                <a:shade val="45000"/>
                <a:satMod val="135000"/>
              </a:schemeClr>
              <a:prstClr val="white"/>
            </a:duotone>
          </a:blip>
          <a:stretch>
            <a:fillRect/>
          </a:stretch>
        </p:blipFill>
        <p:spPr>
          <a:xfrm>
            <a:off x="76462" y="1895551"/>
            <a:ext cx="832197" cy="832197"/>
          </a:xfrm>
          <a:prstGeom prst="rect">
            <a:avLst/>
          </a:prstGeom>
        </p:spPr>
      </p:pic>
      <p:sp>
        <p:nvSpPr>
          <p:cNvPr id="15" name="ZoneTexte 14">
            <a:extLst>
              <a:ext uri="{FF2B5EF4-FFF2-40B4-BE49-F238E27FC236}">
                <a16:creationId xmlns:a16="http://schemas.microsoft.com/office/drawing/2014/main" id="{8D845D4A-E65A-4EF9-B267-3B45E360AB3E}"/>
              </a:ext>
            </a:extLst>
          </p:cNvPr>
          <p:cNvSpPr txBox="1"/>
          <p:nvPr/>
        </p:nvSpPr>
        <p:spPr>
          <a:xfrm>
            <a:off x="4070122" y="1583026"/>
            <a:ext cx="3803785" cy="584775"/>
          </a:xfrm>
          <a:prstGeom prst="rect">
            <a:avLst/>
          </a:prstGeom>
          <a:solidFill>
            <a:schemeClr val="bg2"/>
          </a:solidFill>
        </p:spPr>
        <p:txBody>
          <a:bodyPr wrap="square" lIns="91440" tIns="45720" rIns="91440" bIns="45720" anchor="t">
            <a:spAutoFit/>
          </a:bodyPr>
          <a:lstStyle/>
          <a:p>
            <a:pPr marL="285750" indent="-285750" fontAlgn="base">
              <a:buFont typeface="Arial,Sans-Serif"/>
              <a:buChar char="•"/>
            </a:pPr>
            <a:r>
              <a:rPr lang="en-US" sz="1600" b="1">
                <a:solidFill>
                  <a:srgbClr val="000000"/>
                </a:solidFill>
                <a:latin typeface="Avenir Next LT Pro"/>
                <a:cs typeface="Calibri"/>
              </a:rPr>
              <a:t>Measure</a:t>
            </a:r>
            <a:r>
              <a:rPr lang="en-US" sz="1600">
                <a:solidFill>
                  <a:srgbClr val="000000"/>
                </a:solidFill>
                <a:latin typeface="Avenir Next LT Pro"/>
                <a:cs typeface="Calibri"/>
              </a:rPr>
              <a:t> distance using boarding box</a:t>
            </a:r>
            <a:endParaRPr lang="en-US" sz="1600" b="1">
              <a:solidFill>
                <a:srgbClr val="000000"/>
              </a:solidFill>
              <a:latin typeface="Avenir Next LT Pro"/>
              <a:cs typeface="Calibri"/>
            </a:endParaRPr>
          </a:p>
        </p:txBody>
      </p:sp>
      <p:sp>
        <p:nvSpPr>
          <p:cNvPr id="19" name="ZoneTexte 18">
            <a:extLst>
              <a:ext uri="{FF2B5EF4-FFF2-40B4-BE49-F238E27FC236}">
                <a16:creationId xmlns:a16="http://schemas.microsoft.com/office/drawing/2014/main" id="{1D7FBCC2-2930-4ED9-96C6-CAB9420753D2}"/>
              </a:ext>
            </a:extLst>
          </p:cNvPr>
          <p:cNvSpPr txBox="1"/>
          <p:nvPr/>
        </p:nvSpPr>
        <p:spPr>
          <a:xfrm>
            <a:off x="4069674" y="1211681"/>
            <a:ext cx="3805665" cy="369332"/>
          </a:xfrm>
          <a:prstGeom prst="rect">
            <a:avLst/>
          </a:prstGeom>
          <a:solidFill>
            <a:schemeClr val="bg2">
              <a:lumMod val="75000"/>
            </a:schemeClr>
          </a:solidFill>
        </p:spPr>
        <p:txBody>
          <a:bodyPr wrap="square" lIns="91440" tIns="45720" rIns="91440" bIns="45720" rtlCol="0" anchor="t">
            <a:spAutoFit/>
          </a:bodyPr>
          <a:lstStyle/>
          <a:p>
            <a:pPr algn="ctr"/>
            <a:r>
              <a:rPr lang="en-US" b="1">
                <a:solidFill>
                  <a:schemeClr val="bg1"/>
                </a:solidFill>
                <a:latin typeface="Avenir Next LT Pro"/>
              </a:rPr>
              <a:t>Measure distance</a:t>
            </a:r>
            <a:endParaRPr lang="en-US" b="1">
              <a:solidFill>
                <a:schemeClr val="bg1"/>
              </a:solidFill>
              <a:latin typeface="Avenir Next LT Pro" panose="020B0504020202020204" pitchFamily="34" charset="0"/>
            </a:endParaRPr>
          </a:p>
        </p:txBody>
      </p:sp>
      <p:sp>
        <p:nvSpPr>
          <p:cNvPr id="21" name="ZoneTexte 20">
            <a:extLst>
              <a:ext uri="{FF2B5EF4-FFF2-40B4-BE49-F238E27FC236}">
                <a16:creationId xmlns:a16="http://schemas.microsoft.com/office/drawing/2014/main" id="{A052A5BB-2529-468D-BA35-139218378F2C}"/>
              </a:ext>
            </a:extLst>
          </p:cNvPr>
          <p:cNvSpPr txBox="1"/>
          <p:nvPr/>
        </p:nvSpPr>
        <p:spPr>
          <a:xfrm>
            <a:off x="4068690" y="2166223"/>
            <a:ext cx="3803785" cy="646331"/>
          </a:xfrm>
          <a:prstGeom prst="rect">
            <a:avLst/>
          </a:prstGeom>
          <a:solidFill>
            <a:srgbClr val="E2E773">
              <a:alpha val="40000"/>
            </a:srgbClr>
          </a:solidFill>
        </p:spPr>
        <p:txBody>
          <a:bodyPr wrap="square" lIns="91440" tIns="45720" rIns="91440" bIns="45720" rtlCol="0" anchor="t">
            <a:spAutoFit/>
          </a:bodyPr>
          <a:lstStyle/>
          <a:p>
            <a:r>
              <a:rPr lang="en-US">
                <a:solidFill>
                  <a:schemeClr val="accent1">
                    <a:lumMod val="50000"/>
                  </a:schemeClr>
                </a:solidFill>
                <a:latin typeface="Avenir Next LT Pro"/>
              </a:rPr>
              <a:t>Operational requirement: </a:t>
            </a:r>
          </a:p>
          <a:p>
            <a:pPr marL="285750" indent="-285750">
              <a:buFontTx/>
              <a:buChar char="-"/>
            </a:pPr>
            <a:r>
              <a:rPr lang="en-US">
                <a:solidFill>
                  <a:schemeClr val="accent1">
                    <a:lumMod val="50000"/>
                  </a:schemeClr>
                </a:solidFill>
                <a:latin typeface="Avenir Next LT Pro"/>
              </a:rPr>
              <a:t>React </a:t>
            </a:r>
            <a:r>
              <a:rPr lang="en-US" b="1">
                <a:solidFill>
                  <a:schemeClr val="accent1">
                    <a:lumMod val="50000"/>
                  </a:schemeClr>
                </a:solidFill>
                <a:latin typeface="Avenir Next LT Pro"/>
              </a:rPr>
              <a:t>at sign level</a:t>
            </a:r>
            <a:endParaRPr lang="en-US">
              <a:latin typeface="Avenir Next LT Pro"/>
            </a:endParaRPr>
          </a:p>
        </p:txBody>
      </p:sp>
      <p:pic>
        <p:nvPicPr>
          <p:cNvPr id="24" name="图片 28" descr="停止标志上有字&#10;&#10;已自动生成说明">
            <a:extLst>
              <a:ext uri="{FF2B5EF4-FFF2-40B4-BE49-F238E27FC236}">
                <a16:creationId xmlns:a16="http://schemas.microsoft.com/office/drawing/2014/main" id="{3AA4D488-E66A-49A9-8C52-676B9E4E7CA5}"/>
              </a:ext>
            </a:extLst>
          </p:cNvPr>
          <p:cNvPicPr>
            <a:picLocks noChangeAspect="1"/>
          </p:cNvPicPr>
          <p:nvPr/>
        </p:nvPicPr>
        <p:blipFill>
          <a:blip r:embed="rId10"/>
          <a:stretch>
            <a:fillRect/>
          </a:stretch>
        </p:blipFill>
        <p:spPr>
          <a:xfrm>
            <a:off x="1951119" y="3311195"/>
            <a:ext cx="1300091" cy="1311984"/>
          </a:xfrm>
          <a:prstGeom prst="rect">
            <a:avLst/>
          </a:prstGeom>
        </p:spPr>
      </p:pic>
      <p:pic>
        <p:nvPicPr>
          <p:cNvPr id="22" name="Image 21">
            <a:extLst>
              <a:ext uri="{FF2B5EF4-FFF2-40B4-BE49-F238E27FC236}">
                <a16:creationId xmlns:a16="http://schemas.microsoft.com/office/drawing/2014/main" id="{BFAF8DD8-44E0-4BF0-9087-0717B7789D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77516" y="3191256"/>
            <a:ext cx="1360836" cy="1360836"/>
          </a:xfrm>
          <a:prstGeom prst="rect">
            <a:avLst/>
          </a:prstGeom>
        </p:spPr>
      </p:pic>
      <p:pic>
        <p:nvPicPr>
          <p:cNvPr id="26" name="Image 25">
            <a:extLst>
              <a:ext uri="{FF2B5EF4-FFF2-40B4-BE49-F238E27FC236}">
                <a16:creationId xmlns:a16="http://schemas.microsoft.com/office/drawing/2014/main" id="{B38CABAE-D27C-4A94-951E-6F0E9EED46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99556" y="3359791"/>
            <a:ext cx="1206931" cy="1206931"/>
          </a:xfrm>
          <a:prstGeom prst="rect">
            <a:avLst/>
          </a:prstGeom>
        </p:spPr>
      </p:pic>
      <p:sp>
        <p:nvSpPr>
          <p:cNvPr id="29" name="ZoneTexte 28">
            <a:extLst>
              <a:ext uri="{FF2B5EF4-FFF2-40B4-BE49-F238E27FC236}">
                <a16:creationId xmlns:a16="http://schemas.microsoft.com/office/drawing/2014/main" id="{0F905F81-20DE-4AAF-927A-3A89A2A82F87}"/>
              </a:ext>
            </a:extLst>
          </p:cNvPr>
          <p:cNvSpPr txBox="1"/>
          <p:nvPr/>
        </p:nvSpPr>
        <p:spPr>
          <a:xfrm>
            <a:off x="1626458" y="4779366"/>
            <a:ext cx="1889000" cy="369332"/>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Measure sign</a:t>
            </a:r>
          </a:p>
        </p:txBody>
      </p:sp>
      <p:sp>
        <p:nvSpPr>
          <p:cNvPr id="30" name="ZoneTexte 29">
            <a:extLst>
              <a:ext uri="{FF2B5EF4-FFF2-40B4-BE49-F238E27FC236}">
                <a16:creationId xmlns:a16="http://schemas.microsoft.com/office/drawing/2014/main" id="{65342C43-8F80-4DC7-9A43-0CDA7DC1D0FA}"/>
              </a:ext>
            </a:extLst>
          </p:cNvPr>
          <p:cNvSpPr txBox="1"/>
          <p:nvPr/>
        </p:nvSpPr>
        <p:spPr>
          <a:xfrm>
            <a:off x="5003971" y="4654367"/>
            <a:ext cx="1889000" cy="646331"/>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Take picture at known distance</a:t>
            </a:r>
          </a:p>
        </p:txBody>
      </p:sp>
      <p:sp>
        <p:nvSpPr>
          <p:cNvPr id="31" name="ZoneTexte 30">
            <a:extLst>
              <a:ext uri="{FF2B5EF4-FFF2-40B4-BE49-F238E27FC236}">
                <a16:creationId xmlns:a16="http://schemas.microsoft.com/office/drawing/2014/main" id="{E640062B-B7C9-486B-A6D1-EACFCD23AAA3}"/>
              </a:ext>
            </a:extLst>
          </p:cNvPr>
          <p:cNvSpPr txBox="1"/>
          <p:nvPr/>
        </p:nvSpPr>
        <p:spPr>
          <a:xfrm>
            <a:off x="8622246" y="4654367"/>
            <a:ext cx="1889000" cy="646331"/>
          </a:xfrm>
          <a:prstGeom prst="rect">
            <a:avLst/>
          </a:prstGeom>
          <a:solidFill>
            <a:schemeClr val="tx1">
              <a:lumMod val="10000"/>
              <a:lumOff val="90000"/>
            </a:schemeClr>
          </a:solidFill>
        </p:spPr>
        <p:txBody>
          <a:bodyPr wrap="square" lIns="91440" tIns="45720" rIns="91440" bIns="45720" rtlCol="0" anchor="t">
            <a:spAutoFit/>
          </a:bodyPr>
          <a:lstStyle/>
          <a:p>
            <a:pPr algn="ctr"/>
            <a:r>
              <a:rPr lang="en-US">
                <a:latin typeface="Avenir Next LT Pro"/>
              </a:rPr>
              <a:t>Measure sign on picture</a:t>
            </a:r>
          </a:p>
        </p:txBody>
      </p:sp>
    </p:spTree>
    <p:extLst>
      <p:ext uri="{BB962C8B-B14F-4D97-AF65-F5344CB8AC3E}">
        <p14:creationId xmlns:p14="http://schemas.microsoft.com/office/powerpoint/2010/main" val="1782166731"/>
      </p:ext>
    </p:extLst>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3113</Words>
  <Application>Microsoft Office PowerPoint</Application>
  <PresentationFormat>Grand écran</PresentationFormat>
  <Paragraphs>414</Paragraphs>
  <Slides>25</Slides>
  <Notes>23</Notes>
  <HiddenSlides>0</HiddenSlides>
  <MMClips>1</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25</vt:i4>
      </vt:variant>
    </vt:vector>
  </HeadingPairs>
  <TitlesOfParts>
    <vt:vector size="36" baseType="lpstr">
      <vt:lpstr>Arial</vt:lpstr>
      <vt:lpstr>Arial,Sans-Serif</vt:lpstr>
      <vt:lpstr>Avenir Next LT Pro</vt:lpstr>
      <vt:lpstr>Bahnschrift SemiBold SemiConden</vt:lpstr>
      <vt:lpstr>Book Antiqua</vt:lpstr>
      <vt:lpstr>Calibri</vt:lpstr>
      <vt:lpstr>Calibri Light</vt:lpstr>
      <vt:lpstr>Cambria</vt:lpstr>
      <vt:lpstr>Söhne</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Sara</dc:creator>
  <cp:lastModifiedBy>Sara Bassanetti</cp:lastModifiedBy>
  <cp:revision>2</cp:revision>
  <dcterms:created xsi:type="dcterms:W3CDTF">2023-01-05T11:28:27Z</dcterms:created>
  <dcterms:modified xsi:type="dcterms:W3CDTF">2023-01-12T08:20:52Z</dcterms:modified>
</cp:coreProperties>
</file>